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6"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71" r:id="rId13"/>
    <p:sldId id="267" r:id="rId14"/>
    <p:sldId id="268" r:id="rId15"/>
    <p:sldId id="272" r:id="rId16"/>
    <p:sldId id="270"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ckers Karen" initials="VK" lastIdx="1" clrIdx="0">
    <p:extLst>
      <p:ext uri="{19B8F6BF-5375-455C-9EA6-DF929625EA0E}">
        <p15:presenceInfo xmlns:p15="http://schemas.microsoft.com/office/powerpoint/2012/main" userId="S::Karen.Vickers@sheffield.gov.uk::98a36ab3-d5ba-40e7-a0ad-189f192361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35" autoAdjust="0"/>
    <p:restoredTop sz="86235" autoAdjust="0"/>
  </p:normalViewPr>
  <p:slideViewPr>
    <p:cSldViewPr snapToGrid="0" showGuides="1">
      <p:cViewPr varScale="1">
        <p:scale>
          <a:sx n="57" d="100"/>
          <a:sy n="57" d="100"/>
        </p:scale>
        <p:origin x="1016"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BB3A57-3D28-4720-8DF3-D32545F0C1C7}" type="datetimeFigureOut">
              <a:rPr lang="en-GB" smtClean="0"/>
              <a:t>03/03/2022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54B3C3-4805-4948-9039-90CF211EE154}" type="slidenum">
              <a:rPr lang="en-GB" smtClean="0"/>
              <a:t>‹#›</a:t>
            </a:fld>
            <a:endParaRPr lang="en-GB" dirty="0"/>
          </a:p>
        </p:txBody>
      </p:sp>
    </p:spTree>
    <p:extLst>
      <p:ext uri="{BB962C8B-B14F-4D97-AF65-F5344CB8AC3E}">
        <p14:creationId xmlns:p14="http://schemas.microsoft.com/office/powerpoint/2010/main" val="3455119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354B3C3-4805-4948-9039-90CF211EE154}" type="slidenum">
              <a:rPr lang="en-GB" smtClean="0"/>
              <a:t>1</a:t>
            </a:fld>
            <a:endParaRPr lang="en-GB" dirty="0"/>
          </a:p>
        </p:txBody>
      </p:sp>
    </p:spTree>
    <p:extLst>
      <p:ext uri="{BB962C8B-B14F-4D97-AF65-F5344CB8AC3E}">
        <p14:creationId xmlns:p14="http://schemas.microsoft.com/office/powerpoint/2010/main" val="24777971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Finlay picks up Teddy and holds his hand as they walk towards school. Mummy says they should find a safer place to cross the road like a puffin crossing or a zebra crossing.</a:t>
            </a:r>
          </a:p>
        </p:txBody>
      </p:sp>
      <p:sp>
        <p:nvSpPr>
          <p:cNvPr id="4" name="Slide Number Placeholder 3"/>
          <p:cNvSpPr>
            <a:spLocks noGrp="1"/>
          </p:cNvSpPr>
          <p:nvPr>
            <p:ph type="sldNum" sz="quarter" idx="5"/>
          </p:nvPr>
        </p:nvSpPr>
        <p:spPr/>
        <p:txBody>
          <a:bodyPr/>
          <a:lstStyle/>
          <a:p>
            <a:fld id="{B354B3C3-4805-4948-9039-90CF211EE154}" type="slidenum">
              <a:rPr lang="en-GB" smtClean="0"/>
              <a:t>10</a:t>
            </a:fld>
            <a:endParaRPr lang="en-GB" dirty="0"/>
          </a:p>
        </p:txBody>
      </p:sp>
    </p:spTree>
    <p:extLst>
      <p:ext uri="{BB962C8B-B14F-4D97-AF65-F5344CB8AC3E}">
        <p14:creationId xmlns:p14="http://schemas.microsoft.com/office/powerpoint/2010/main" val="1812310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As they get nearer the school they see there are lots of parked cars. It is not a good idea to cross between parked cars so they move further up the road to where Lucy the Lollipop Lady helps people to cross more safely</a:t>
            </a:r>
          </a:p>
        </p:txBody>
      </p:sp>
      <p:sp>
        <p:nvSpPr>
          <p:cNvPr id="4" name="Slide Number Placeholder 3"/>
          <p:cNvSpPr>
            <a:spLocks noGrp="1"/>
          </p:cNvSpPr>
          <p:nvPr>
            <p:ph type="sldNum" sz="quarter" idx="5"/>
          </p:nvPr>
        </p:nvSpPr>
        <p:spPr/>
        <p:txBody>
          <a:bodyPr/>
          <a:lstStyle/>
          <a:p>
            <a:fld id="{B354B3C3-4805-4948-9039-90CF211EE154}" type="slidenum">
              <a:rPr lang="en-GB" smtClean="0"/>
              <a:t>11</a:t>
            </a:fld>
            <a:endParaRPr lang="en-GB" dirty="0"/>
          </a:p>
        </p:txBody>
      </p:sp>
    </p:spTree>
    <p:extLst>
      <p:ext uri="{BB962C8B-B14F-4D97-AF65-F5344CB8AC3E}">
        <p14:creationId xmlns:p14="http://schemas.microsoft.com/office/powerpoint/2010/main" val="24136764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Finlay, Teddy and Mummy stop at the kerb and wait until Lucy the lollipop lady has stopped all the traffic and tells them it is safe to cross. Before they go Mummy reminds Finlay that they should always look and listen for traffic whenever they cross the road. As Finlay goes past Lucy he says, “Thank you” and gives her a big smile.</a:t>
            </a:r>
          </a:p>
        </p:txBody>
      </p:sp>
      <p:sp>
        <p:nvSpPr>
          <p:cNvPr id="4" name="Slide Number Placeholder 3"/>
          <p:cNvSpPr>
            <a:spLocks noGrp="1"/>
          </p:cNvSpPr>
          <p:nvPr>
            <p:ph type="sldNum" sz="quarter" idx="5"/>
          </p:nvPr>
        </p:nvSpPr>
        <p:spPr/>
        <p:txBody>
          <a:bodyPr/>
          <a:lstStyle/>
          <a:p>
            <a:fld id="{B354B3C3-4805-4948-9039-90CF211EE154}" type="slidenum">
              <a:rPr lang="en-GB" smtClean="0"/>
              <a:t>12</a:t>
            </a:fld>
            <a:endParaRPr lang="en-GB" dirty="0"/>
          </a:p>
        </p:txBody>
      </p:sp>
    </p:spTree>
    <p:extLst>
      <p:ext uri="{BB962C8B-B14F-4D97-AF65-F5344CB8AC3E}">
        <p14:creationId xmlns:p14="http://schemas.microsoft.com/office/powerpoint/2010/main" val="10387455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Finlay, Teddy and Mummy arrive safely in the playground. Finlay gives Teddy a big hug and whispers, “I will always hold your hand and keep you safe from now on”.</a:t>
            </a:r>
            <a:br>
              <a:rPr lang="en-GB" dirty="0"/>
            </a:br>
            <a:endParaRPr lang="en-GB" dirty="0"/>
          </a:p>
        </p:txBody>
      </p:sp>
      <p:sp>
        <p:nvSpPr>
          <p:cNvPr id="4" name="Slide Number Placeholder 3"/>
          <p:cNvSpPr>
            <a:spLocks noGrp="1"/>
          </p:cNvSpPr>
          <p:nvPr>
            <p:ph type="sldNum" sz="quarter" idx="5"/>
          </p:nvPr>
        </p:nvSpPr>
        <p:spPr/>
        <p:txBody>
          <a:bodyPr/>
          <a:lstStyle/>
          <a:p>
            <a:fld id="{B354B3C3-4805-4948-9039-90CF211EE154}" type="slidenum">
              <a:rPr lang="en-GB" smtClean="0"/>
              <a:t>13</a:t>
            </a:fld>
            <a:endParaRPr lang="en-GB" dirty="0"/>
          </a:p>
        </p:txBody>
      </p:sp>
    </p:spTree>
    <p:extLst>
      <p:ext uri="{BB962C8B-B14F-4D97-AF65-F5344CB8AC3E}">
        <p14:creationId xmlns:p14="http://schemas.microsoft.com/office/powerpoint/2010/main" val="3472821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Always hold hands with your grown up …..and your teddy!</a:t>
            </a:r>
          </a:p>
        </p:txBody>
      </p:sp>
      <p:sp>
        <p:nvSpPr>
          <p:cNvPr id="4" name="Slide Number Placeholder 3"/>
          <p:cNvSpPr>
            <a:spLocks noGrp="1"/>
          </p:cNvSpPr>
          <p:nvPr>
            <p:ph type="sldNum" sz="quarter" idx="5"/>
          </p:nvPr>
        </p:nvSpPr>
        <p:spPr/>
        <p:txBody>
          <a:bodyPr/>
          <a:lstStyle/>
          <a:p>
            <a:fld id="{B354B3C3-4805-4948-9039-90CF211EE154}" type="slidenum">
              <a:rPr lang="en-GB" smtClean="0"/>
              <a:t>14</a:t>
            </a:fld>
            <a:endParaRPr lang="en-GB" dirty="0"/>
          </a:p>
        </p:txBody>
      </p:sp>
    </p:spTree>
    <p:extLst>
      <p:ext uri="{BB962C8B-B14F-4D97-AF65-F5344CB8AC3E}">
        <p14:creationId xmlns:p14="http://schemas.microsoft.com/office/powerpoint/2010/main" val="9664660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How many of these safer places to cross do you see on your way to school? And do you know what they are called?</a:t>
            </a:r>
          </a:p>
          <a:p>
            <a:endParaRPr lang="en-GB" dirty="0"/>
          </a:p>
        </p:txBody>
      </p:sp>
      <p:sp>
        <p:nvSpPr>
          <p:cNvPr id="4" name="Slide Number Placeholder 3"/>
          <p:cNvSpPr>
            <a:spLocks noGrp="1"/>
          </p:cNvSpPr>
          <p:nvPr>
            <p:ph type="sldNum" sz="quarter" idx="5"/>
          </p:nvPr>
        </p:nvSpPr>
        <p:spPr/>
        <p:txBody>
          <a:bodyPr/>
          <a:lstStyle/>
          <a:p>
            <a:fld id="{B354B3C3-4805-4948-9039-90CF211EE154}" type="slidenum">
              <a:rPr lang="en-GB" smtClean="0"/>
              <a:t>15</a:t>
            </a:fld>
            <a:endParaRPr lang="en-GB" dirty="0"/>
          </a:p>
        </p:txBody>
      </p:sp>
    </p:spTree>
    <p:extLst>
      <p:ext uri="{BB962C8B-B14F-4D97-AF65-F5344CB8AC3E}">
        <p14:creationId xmlns:p14="http://schemas.microsoft.com/office/powerpoint/2010/main" val="6127086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what about these?</a:t>
            </a:r>
          </a:p>
        </p:txBody>
      </p:sp>
      <p:sp>
        <p:nvSpPr>
          <p:cNvPr id="4" name="Slide Number Placeholder 3"/>
          <p:cNvSpPr>
            <a:spLocks noGrp="1"/>
          </p:cNvSpPr>
          <p:nvPr>
            <p:ph type="sldNum" sz="quarter" idx="5"/>
          </p:nvPr>
        </p:nvSpPr>
        <p:spPr/>
        <p:txBody>
          <a:bodyPr/>
          <a:lstStyle/>
          <a:p>
            <a:fld id="{B354B3C3-4805-4948-9039-90CF211EE154}" type="slidenum">
              <a:rPr lang="en-GB" smtClean="0"/>
              <a:t>16</a:t>
            </a:fld>
            <a:endParaRPr lang="en-GB" dirty="0"/>
          </a:p>
        </p:txBody>
      </p:sp>
    </p:spTree>
    <p:extLst>
      <p:ext uri="{BB962C8B-B14F-4D97-AF65-F5344CB8AC3E}">
        <p14:creationId xmlns:p14="http://schemas.microsoft.com/office/powerpoint/2010/main" val="2136043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This is Finlay and this is Teddy. Finlay always takes his Teddy everywhere. Every time they go out walking he always holds Teddy’s hand.</a:t>
            </a:r>
          </a:p>
        </p:txBody>
      </p:sp>
      <p:sp>
        <p:nvSpPr>
          <p:cNvPr id="4" name="Slide Number Placeholder 3"/>
          <p:cNvSpPr>
            <a:spLocks noGrp="1"/>
          </p:cNvSpPr>
          <p:nvPr>
            <p:ph type="sldNum" sz="quarter" idx="5"/>
          </p:nvPr>
        </p:nvSpPr>
        <p:spPr/>
        <p:txBody>
          <a:bodyPr/>
          <a:lstStyle/>
          <a:p>
            <a:fld id="{B354B3C3-4805-4948-9039-90CF211EE154}" type="slidenum">
              <a:rPr lang="en-GB" smtClean="0"/>
              <a:t>2</a:t>
            </a:fld>
            <a:endParaRPr lang="en-GB" dirty="0"/>
          </a:p>
        </p:txBody>
      </p:sp>
    </p:spTree>
    <p:extLst>
      <p:ext uri="{BB962C8B-B14F-4D97-AF65-F5344CB8AC3E}">
        <p14:creationId xmlns:p14="http://schemas.microsoft.com/office/powerpoint/2010/main" val="3890368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Today Finlay is excited. It is his first day back at school after the holidays and he can’t wait to see all his friends again. Finlay loves walking to school and talks about the things he sees on his journey, like Chris the postman posting the letters and Lucy the lollipop lady helping children across the road.</a:t>
            </a:r>
          </a:p>
        </p:txBody>
      </p:sp>
      <p:sp>
        <p:nvSpPr>
          <p:cNvPr id="4" name="Slide Number Placeholder 3"/>
          <p:cNvSpPr>
            <a:spLocks noGrp="1"/>
          </p:cNvSpPr>
          <p:nvPr>
            <p:ph type="sldNum" sz="quarter" idx="5"/>
          </p:nvPr>
        </p:nvSpPr>
        <p:spPr/>
        <p:txBody>
          <a:bodyPr/>
          <a:lstStyle/>
          <a:p>
            <a:fld id="{B354B3C3-4805-4948-9039-90CF211EE154}" type="slidenum">
              <a:rPr lang="en-GB" smtClean="0"/>
              <a:t>3</a:t>
            </a:fld>
            <a:endParaRPr lang="en-GB" dirty="0"/>
          </a:p>
        </p:txBody>
      </p:sp>
    </p:spTree>
    <p:extLst>
      <p:ext uri="{BB962C8B-B14F-4D97-AF65-F5344CB8AC3E}">
        <p14:creationId xmlns:p14="http://schemas.microsoft.com/office/powerpoint/2010/main" val="2012871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Mummy says, “Make sure you have your coat and wellies on today as it has been raining”.</a:t>
            </a:r>
          </a:p>
        </p:txBody>
      </p:sp>
      <p:sp>
        <p:nvSpPr>
          <p:cNvPr id="4" name="Slide Number Placeholder 3"/>
          <p:cNvSpPr>
            <a:spLocks noGrp="1"/>
          </p:cNvSpPr>
          <p:nvPr>
            <p:ph type="sldNum" sz="quarter" idx="5"/>
          </p:nvPr>
        </p:nvSpPr>
        <p:spPr/>
        <p:txBody>
          <a:bodyPr/>
          <a:lstStyle/>
          <a:p>
            <a:fld id="{B354B3C3-4805-4948-9039-90CF211EE154}" type="slidenum">
              <a:rPr lang="en-GB" smtClean="0"/>
              <a:t>4</a:t>
            </a:fld>
            <a:endParaRPr lang="en-GB" dirty="0"/>
          </a:p>
        </p:txBody>
      </p:sp>
    </p:spTree>
    <p:extLst>
      <p:ext uri="{BB962C8B-B14F-4D97-AF65-F5344CB8AC3E}">
        <p14:creationId xmlns:p14="http://schemas.microsoft.com/office/powerpoint/2010/main" val="93803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Mummy. Finlay and Teddy hold hands and set off on their walk to school. On the way Chris the postie waves to them and says, “Good morning”.</a:t>
            </a:r>
          </a:p>
        </p:txBody>
      </p:sp>
      <p:sp>
        <p:nvSpPr>
          <p:cNvPr id="4" name="Slide Number Placeholder 3"/>
          <p:cNvSpPr>
            <a:spLocks noGrp="1"/>
          </p:cNvSpPr>
          <p:nvPr>
            <p:ph type="sldNum" sz="quarter" idx="5"/>
          </p:nvPr>
        </p:nvSpPr>
        <p:spPr/>
        <p:txBody>
          <a:bodyPr/>
          <a:lstStyle/>
          <a:p>
            <a:fld id="{B354B3C3-4805-4948-9039-90CF211EE154}" type="slidenum">
              <a:rPr lang="en-GB" smtClean="0"/>
              <a:t>5</a:t>
            </a:fld>
            <a:endParaRPr lang="en-GB" dirty="0"/>
          </a:p>
        </p:txBody>
      </p:sp>
    </p:spTree>
    <p:extLst>
      <p:ext uri="{BB962C8B-B14F-4D97-AF65-F5344CB8AC3E}">
        <p14:creationId xmlns:p14="http://schemas.microsoft.com/office/powerpoint/2010/main" val="2278049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A big yellow bus passes them. It is tsking some children to school. Finlay spots some people digging the road and it is very noisy as they walk past,</a:t>
            </a:r>
          </a:p>
        </p:txBody>
      </p:sp>
      <p:sp>
        <p:nvSpPr>
          <p:cNvPr id="4" name="Slide Number Placeholder 3"/>
          <p:cNvSpPr>
            <a:spLocks noGrp="1"/>
          </p:cNvSpPr>
          <p:nvPr>
            <p:ph type="sldNum" sz="quarter" idx="5"/>
          </p:nvPr>
        </p:nvSpPr>
        <p:spPr/>
        <p:txBody>
          <a:bodyPr/>
          <a:lstStyle/>
          <a:p>
            <a:fld id="{B354B3C3-4805-4948-9039-90CF211EE154}" type="slidenum">
              <a:rPr lang="en-GB" smtClean="0"/>
              <a:t>6</a:t>
            </a:fld>
            <a:endParaRPr lang="en-GB" dirty="0"/>
          </a:p>
        </p:txBody>
      </p:sp>
    </p:spTree>
    <p:extLst>
      <p:ext uri="{BB962C8B-B14F-4D97-AF65-F5344CB8AC3E}">
        <p14:creationId xmlns:p14="http://schemas.microsoft.com/office/powerpoint/2010/main" val="1849911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As they get near the corner Finlay sees his friend Oscar on the other side of the road. Finlay lets go of Teddy’s hand so he can wave to Oscar and he drops Teddy very close to the road! Just then a car comes to the corner and splashes through a great big puddle!</a:t>
            </a:r>
          </a:p>
        </p:txBody>
      </p:sp>
      <p:sp>
        <p:nvSpPr>
          <p:cNvPr id="4" name="Slide Number Placeholder 3"/>
          <p:cNvSpPr>
            <a:spLocks noGrp="1"/>
          </p:cNvSpPr>
          <p:nvPr>
            <p:ph type="sldNum" sz="quarter" idx="5"/>
          </p:nvPr>
        </p:nvSpPr>
        <p:spPr/>
        <p:txBody>
          <a:bodyPr/>
          <a:lstStyle/>
          <a:p>
            <a:fld id="{B354B3C3-4805-4948-9039-90CF211EE154}" type="slidenum">
              <a:rPr lang="en-GB" smtClean="0"/>
              <a:t>7</a:t>
            </a:fld>
            <a:endParaRPr lang="en-GB" dirty="0"/>
          </a:p>
        </p:txBody>
      </p:sp>
    </p:spTree>
    <p:extLst>
      <p:ext uri="{BB962C8B-B14F-4D97-AF65-F5344CB8AC3E}">
        <p14:creationId xmlns:p14="http://schemas.microsoft.com/office/powerpoint/2010/main" val="464911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The water hits Teddy who is too close to the road. Poor Teddy! He is soaking wet and has hurt his knee and his elbow. Teddy is very upset and scared by what has happened.</a:t>
            </a:r>
          </a:p>
        </p:txBody>
      </p:sp>
      <p:sp>
        <p:nvSpPr>
          <p:cNvPr id="4" name="Slide Number Placeholder 3"/>
          <p:cNvSpPr>
            <a:spLocks noGrp="1"/>
          </p:cNvSpPr>
          <p:nvPr>
            <p:ph type="sldNum" sz="quarter" idx="5"/>
          </p:nvPr>
        </p:nvSpPr>
        <p:spPr/>
        <p:txBody>
          <a:bodyPr/>
          <a:lstStyle/>
          <a:p>
            <a:fld id="{B354B3C3-4805-4948-9039-90CF211EE154}" type="slidenum">
              <a:rPr lang="en-GB" smtClean="0"/>
              <a:t>8</a:t>
            </a:fld>
            <a:endParaRPr lang="en-GB" dirty="0"/>
          </a:p>
        </p:txBody>
      </p:sp>
    </p:spTree>
    <p:extLst>
      <p:ext uri="{BB962C8B-B14F-4D97-AF65-F5344CB8AC3E}">
        <p14:creationId xmlns:p14="http://schemas.microsoft.com/office/powerpoint/2010/main" val="1400446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“Teddy is very lucky he didn’t fall into the road Finlay”, says his mummy, “You should always keep hold of Teddy’s hand”.</a:t>
            </a:r>
          </a:p>
        </p:txBody>
      </p:sp>
      <p:sp>
        <p:nvSpPr>
          <p:cNvPr id="4" name="Slide Number Placeholder 3"/>
          <p:cNvSpPr>
            <a:spLocks noGrp="1"/>
          </p:cNvSpPr>
          <p:nvPr>
            <p:ph type="sldNum" sz="quarter" idx="5"/>
          </p:nvPr>
        </p:nvSpPr>
        <p:spPr/>
        <p:txBody>
          <a:bodyPr/>
          <a:lstStyle/>
          <a:p>
            <a:fld id="{B354B3C3-4805-4948-9039-90CF211EE154}" type="slidenum">
              <a:rPr lang="en-GB" smtClean="0"/>
              <a:t>9</a:t>
            </a:fld>
            <a:endParaRPr lang="en-GB" dirty="0"/>
          </a:p>
        </p:txBody>
      </p:sp>
    </p:spTree>
    <p:extLst>
      <p:ext uri="{BB962C8B-B14F-4D97-AF65-F5344CB8AC3E}">
        <p14:creationId xmlns:p14="http://schemas.microsoft.com/office/powerpoint/2010/main" val="2506243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CAB523F-43B2-47E7-A21C-1F844A9554D9}" type="datetimeFigureOut">
              <a:rPr lang="en-GB" smtClean="0"/>
              <a:t>03/03/2022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31367D4-6756-4F49-9AC9-835FB20206BD}" type="slidenum">
              <a:rPr lang="en-GB" smtClean="0"/>
              <a:t>‹#›</a:t>
            </a:fld>
            <a:endParaRPr lang="en-GB" dirty="0"/>
          </a:p>
        </p:txBody>
      </p:sp>
    </p:spTree>
    <p:extLst>
      <p:ext uri="{BB962C8B-B14F-4D97-AF65-F5344CB8AC3E}">
        <p14:creationId xmlns:p14="http://schemas.microsoft.com/office/powerpoint/2010/main" val="3737722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CAB523F-43B2-47E7-A21C-1F844A9554D9}" type="datetimeFigureOut">
              <a:rPr lang="en-GB" smtClean="0"/>
              <a:t>03/03/2022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31367D4-6756-4F49-9AC9-835FB20206BD}" type="slidenum">
              <a:rPr lang="en-GB" smtClean="0"/>
              <a:t>‹#›</a:t>
            </a:fld>
            <a:endParaRPr lang="en-GB" dirty="0"/>
          </a:p>
        </p:txBody>
      </p:sp>
    </p:spTree>
    <p:extLst>
      <p:ext uri="{BB962C8B-B14F-4D97-AF65-F5344CB8AC3E}">
        <p14:creationId xmlns:p14="http://schemas.microsoft.com/office/powerpoint/2010/main" val="43624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6CAB523F-43B2-47E7-A21C-1F844A9554D9}" type="datetimeFigureOut">
              <a:rPr lang="en-GB" smtClean="0"/>
              <a:t>03/03/2022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31367D4-6756-4F49-9AC9-835FB20206BD}" type="slidenum">
              <a:rPr lang="en-GB" smtClean="0"/>
              <a:t>‹#›</a:t>
            </a:fld>
            <a:endParaRPr lang="en-GB" dirty="0"/>
          </a:p>
        </p:txBody>
      </p:sp>
    </p:spTree>
    <p:extLst>
      <p:ext uri="{BB962C8B-B14F-4D97-AF65-F5344CB8AC3E}">
        <p14:creationId xmlns:p14="http://schemas.microsoft.com/office/powerpoint/2010/main" val="4093083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6CAB523F-43B2-47E7-A21C-1F844A9554D9}" type="datetimeFigureOut">
              <a:rPr lang="en-GB" smtClean="0"/>
              <a:t>03/03/2022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31367D4-6756-4F49-9AC9-835FB20206BD}" type="slidenum">
              <a:rPr lang="en-GB" smtClean="0"/>
              <a:t>‹#›</a:t>
            </a:fld>
            <a:endParaRPr lang="en-GB"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3001011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AB523F-43B2-47E7-A21C-1F844A9554D9}" type="datetimeFigureOut">
              <a:rPr lang="en-GB" smtClean="0"/>
              <a:t>03/03/2022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31367D4-6756-4F49-9AC9-835FB20206BD}" type="slidenum">
              <a:rPr lang="en-GB" smtClean="0"/>
              <a:t>‹#›</a:t>
            </a:fld>
            <a:endParaRPr lang="en-GB" dirty="0"/>
          </a:p>
        </p:txBody>
      </p:sp>
    </p:spTree>
    <p:extLst>
      <p:ext uri="{BB962C8B-B14F-4D97-AF65-F5344CB8AC3E}">
        <p14:creationId xmlns:p14="http://schemas.microsoft.com/office/powerpoint/2010/main" val="34996777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CAB523F-43B2-47E7-A21C-1F844A9554D9}" type="datetimeFigureOut">
              <a:rPr lang="en-GB" smtClean="0"/>
              <a:t>03/03/2022</a:t>
            </a:fld>
            <a:endParaRPr lang="en-GB" dirty="0"/>
          </a:p>
        </p:txBody>
      </p:sp>
      <p:sp>
        <p:nvSpPr>
          <p:cNvPr id="4"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31367D4-6756-4F49-9AC9-835FB20206BD}" type="slidenum">
              <a:rPr lang="en-GB" smtClean="0"/>
              <a:t>‹#›</a:t>
            </a:fld>
            <a:endParaRPr lang="en-GB" dirty="0"/>
          </a:p>
        </p:txBody>
      </p:sp>
    </p:spTree>
    <p:extLst>
      <p:ext uri="{BB962C8B-B14F-4D97-AF65-F5344CB8AC3E}">
        <p14:creationId xmlns:p14="http://schemas.microsoft.com/office/powerpoint/2010/main" val="25740720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CAB523F-43B2-47E7-A21C-1F844A9554D9}" type="datetimeFigureOut">
              <a:rPr lang="en-GB" smtClean="0"/>
              <a:t>03/03/2022</a:t>
            </a:fld>
            <a:endParaRPr lang="en-GB" dirty="0"/>
          </a:p>
        </p:txBody>
      </p:sp>
      <p:sp>
        <p:nvSpPr>
          <p:cNvPr id="4"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31367D4-6756-4F49-9AC9-835FB20206BD}" type="slidenum">
              <a:rPr lang="en-GB" smtClean="0"/>
              <a:t>‹#›</a:t>
            </a:fld>
            <a:endParaRPr lang="en-GB" dirty="0"/>
          </a:p>
        </p:txBody>
      </p:sp>
    </p:spTree>
    <p:extLst>
      <p:ext uri="{BB962C8B-B14F-4D97-AF65-F5344CB8AC3E}">
        <p14:creationId xmlns:p14="http://schemas.microsoft.com/office/powerpoint/2010/main" val="32189076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AB523F-43B2-47E7-A21C-1F844A9554D9}" type="datetimeFigureOut">
              <a:rPr lang="en-GB" smtClean="0"/>
              <a:t>03/03/2022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31367D4-6756-4F49-9AC9-835FB20206BD}" type="slidenum">
              <a:rPr lang="en-GB" smtClean="0"/>
              <a:t>‹#›</a:t>
            </a:fld>
            <a:endParaRPr lang="en-GB" dirty="0"/>
          </a:p>
        </p:txBody>
      </p:sp>
    </p:spTree>
    <p:extLst>
      <p:ext uri="{BB962C8B-B14F-4D97-AF65-F5344CB8AC3E}">
        <p14:creationId xmlns:p14="http://schemas.microsoft.com/office/powerpoint/2010/main" val="39126185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AB523F-43B2-47E7-A21C-1F844A9554D9}" type="datetimeFigureOut">
              <a:rPr lang="en-GB" smtClean="0"/>
              <a:t>03/03/2022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31367D4-6756-4F49-9AC9-835FB20206BD}" type="slidenum">
              <a:rPr lang="en-GB" smtClean="0"/>
              <a:t>‹#›</a:t>
            </a:fld>
            <a:endParaRPr lang="en-GB" dirty="0"/>
          </a:p>
        </p:txBody>
      </p:sp>
    </p:spTree>
    <p:extLst>
      <p:ext uri="{BB962C8B-B14F-4D97-AF65-F5344CB8AC3E}">
        <p14:creationId xmlns:p14="http://schemas.microsoft.com/office/powerpoint/2010/main" val="2113800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6CAB523F-43B2-47E7-A21C-1F844A9554D9}" type="datetimeFigureOut">
              <a:rPr lang="en-GB" smtClean="0"/>
              <a:t>03/03/2022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31367D4-6756-4F49-9AC9-835FB20206BD}" type="slidenum">
              <a:rPr lang="en-GB" smtClean="0"/>
              <a:t>‹#›</a:t>
            </a:fld>
            <a:endParaRPr lang="en-GB" dirty="0"/>
          </a:p>
        </p:txBody>
      </p:sp>
    </p:spTree>
    <p:extLst>
      <p:ext uri="{BB962C8B-B14F-4D97-AF65-F5344CB8AC3E}">
        <p14:creationId xmlns:p14="http://schemas.microsoft.com/office/powerpoint/2010/main" val="2006745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AB523F-43B2-47E7-A21C-1F844A9554D9}" type="datetimeFigureOut">
              <a:rPr lang="en-GB" smtClean="0"/>
              <a:t>03/03/2022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31367D4-6756-4F49-9AC9-835FB20206BD}" type="slidenum">
              <a:rPr lang="en-GB" smtClean="0"/>
              <a:t>‹#›</a:t>
            </a:fld>
            <a:endParaRPr lang="en-GB" dirty="0"/>
          </a:p>
        </p:txBody>
      </p:sp>
    </p:spTree>
    <p:extLst>
      <p:ext uri="{BB962C8B-B14F-4D97-AF65-F5344CB8AC3E}">
        <p14:creationId xmlns:p14="http://schemas.microsoft.com/office/powerpoint/2010/main" val="1181395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CAB523F-43B2-47E7-A21C-1F844A9554D9}" type="datetimeFigureOut">
              <a:rPr lang="en-GB" smtClean="0"/>
              <a:t>03/03/2022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31367D4-6756-4F49-9AC9-835FB20206BD}" type="slidenum">
              <a:rPr lang="en-GB" smtClean="0"/>
              <a:t>‹#›</a:t>
            </a:fld>
            <a:endParaRPr lang="en-GB" dirty="0"/>
          </a:p>
        </p:txBody>
      </p:sp>
    </p:spTree>
    <p:extLst>
      <p:ext uri="{BB962C8B-B14F-4D97-AF65-F5344CB8AC3E}">
        <p14:creationId xmlns:p14="http://schemas.microsoft.com/office/powerpoint/2010/main" val="1210372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CAB523F-43B2-47E7-A21C-1F844A9554D9}" type="datetimeFigureOut">
              <a:rPr lang="en-GB" smtClean="0"/>
              <a:t>03/03/2022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531367D4-6756-4F49-9AC9-835FB20206BD}" type="slidenum">
              <a:rPr lang="en-GB" smtClean="0"/>
              <a:t>‹#›</a:t>
            </a:fld>
            <a:endParaRPr lang="en-GB" dirty="0"/>
          </a:p>
        </p:txBody>
      </p:sp>
    </p:spTree>
    <p:extLst>
      <p:ext uri="{BB962C8B-B14F-4D97-AF65-F5344CB8AC3E}">
        <p14:creationId xmlns:p14="http://schemas.microsoft.com/office/powerpoint/2010/main" val="1306552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6CAB523F-43B2-47E7-A21C-1F844A9554D9}" type="datetimeFigureOut">
              <a:rPr lang="en-GB" smtClean="0"/>
              <a:t>03/03/2022</a:t>
            </a:fld>
            <a:endParaRPr lang="en-GB" dirty="0"/>
          </a:p>
        </p:txBody>
      </p:sp>
      <p:sp>
        <p:nvSpPr>
          <p:cNvPr id="5" name="Footer Placeholder 3"/>
          <p:cNvSpPr>
            <a:spLocks noGrp="1"/>
          </p:cNvSpPr>
          <p:nvPr>
            <p:ph type="ftr" sz="quarter" idx="11"/>
          </p:nvPr>
        </p:nvSpPr>
        <p:spPr/>
        <p:txBody>
          <a:bodyPr/>
          <a:lstStyle/>
          <a:p>
            <a:endParaRPr lang="en-GB" dirty="0"/>
          </a:p>
        </p:txBody>
      </p:sp>
      <p:sp>
        <p:nvSpPr>
          <p:cNvPr id="6" name="Slide Number Placeholder 4"/>
          <p:cNvSpPr>
            <a:spLocks noGrp="1"/>
          </p:cNvSpPr>
          <p:nvPr>
            <p:ph type="sldNum" sz="quarter" idx="12"/>
          </p:nvPr>
        </p:nvSpPr>
        <p:spPr/>
        <p:txBody>
          <a:bodyPr/>
          <a:lstStyle/>
          <a:p>
            <a:fld id="{531367D4-6756-4F49-9AC9-835FB20206BD}" type="slidenum">
              <a:rPr lang="en-GB" smtClean="0"/>
              <a:t>‹#›</a:t>
            </a:fld>
            <a:endParaRPr lang="en-GB" dirty="0"/>
          </a:p>
        </p:txBody>
      </p:sp>
    </p:spTree>
    <p:extLst>
      <p:ext uri="{BB962C8B-B14F-4D97-AF65-F5344CB8AC3E}">
        <p14:creationId xmlns:p14="http://schemas.microsoft.com/office/powerpoint/2010/main" val="3299462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CAB523F-43B2-47E7-A21C-1F844A9554D9}" type="datetimeFigureOut">
              <a:rPr lang="en-GB" smtClean="0"/>
              <a:t>03/03/2022</a:t>
            </a:fld>
            <a:endParaRPr lang="en-GB" dirty="0"/>
          </a:p>
        </p:txBody>
      </p:sp>
      <p:sp>
        <p:nvSpPr>
          <p:cNvPr id="5" name="Footer Placeholder 2"/>
          <p:cNvSpPr>
            <a:spLocks noGrp="1"/>
          </p:cNvSpPr>
          <p:nvPr>
            <p:ph type="ftr" sz="quarter" idx="11"/>
          </p:nvPr>
        </p:nvSpPr>
        <p:spPr/>
        <p:txBody>
          <a:bodyPr/>
          <a:lstStyle/>
          <a:p>
            <a:endParaRPr lang="en-GB" dirty="0"/>
          </a:p>
        </p:txBody>
      </p:sp>
      <p:sp>
        <p:nvSpPr>
          <p:cNvPr id="6" name="Slide Number Placeholder 3"/>
          <p:cNvSpPr>
            <a:spLocks noGrp="1"/>
          </p:cNvSpPr>
          <p:nvPr>
            <p:ph type="sldNum" sz="quarter" idx="12"/>
          </p:nvPr>
        </p:nvSpPr>
        <p:spPr/>
        <p:txBody>
          <a:bodyPr/>
          <a:lstStyle/>
          <a:p>
            <a:fld id="{531367D4-6756-4F49-9AC9-835FB20206BD}" type="slidenum">
              <a:rPr lang="en-GB" smtClean="0"/>
              <a:t>‹#›</a:t>
            </a:fld>
            <a:endParaRPr lang="en-GB" dirty="0"/>
          </a:p>
        </p:txBody>
      </p:sp>
    </p:spTree>
    <p:extLst>
      <p:ext uri="{BB962C8B-B14F-4D97-AF65-F5344CB8AC3E}">
        <p14:creationId xmlns:p14="http://schemas.microsoft.com/office/powerpoint/2010/main" val="2834429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6CAB523F-43B2-47E7-A21C-1F844A9554D9}" type="datetimeFigureOut">
              <a:rPr lang="en-GB" smtClean="0"/>
              <a:t>03/03/2022</a:t>
            </a:fld>
            <a:endParaRPr lang="en-GB" dirty="0"/>
          </a:p>
        </p:txBody>
      </p:sp>
      <p:sp>
        <p:nvSpPr>
          <p:cNvPr id="5" name="Footer Placeholder 5"/>
          <p:cNvSpPr>
            <a:spLocks noGrp="1"/>
          </p:cNvSpPr>
          <p:nvPr>
            <p:ph type="ftr" sz="quarter" idx="11"/>
          </p:nvPr>
        </p:nvSpPr>
        <p:spPr/>
        <p:txBody>
          <a:bodyPr/>
          <a:lstStyle/>
          <a:p>
            <a:endParaRPr lang="en-GB" dirty="0"/>
          </a:p>
        </p:txBody>
      </p:sp>
      <p:sp>
        <p:nvSpPr>
          <p:cNvPr id="6" name="Slide Number Placeholder 6"/>
          <p:cNvSpPr>
            <a:spLocks noGrp="1"/>
          </p:cNvSpPr>
          <p:nvPr>
            <p:ph type="sldNum" sz="quarter" idx="12"/>
          </p:nvPr>
        </p:nvSpPr>
        <p:spPr/>
        <p:txBody>
          <a:bodyPr/>
          <a:lstStyle/>
          <a:p>
            <a:fld id="{531367D4-6756-4F49-9AC9-835FB20206BD}" type="slidenum">
              <a:rPr lang="en-GB" smtClean="0"/>
              <a:t>‹#›</a:t>
            </a:fld>
            <a:endParaRPr lang="en-GB" dirty="0"/>
          </a:p>
        </p:txBody>
      </p:sp>
    </p:spTree>
    <p:extLst>
      <p:ext uri="{BB962C8B-B14F-4D97-AF65-F5344CB8AC3E}">
        <p14:creationId xmlns:p14="http://schemas.microsoft.com/office/powerpoint/2010/main" val="2554611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CAB523F-43B2-47E7-A21C-1F844A9554D9}" type="datetimeFigureOut">
              <a:rPr lang="en-GB" smtClean="0"/>
              <a:t>03/03/2022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31367D4-6756-4F49-9AC9-835FB20206BD}" type="slidenum">
              <a:rPr lang="en-GB" smtClean="0"/>
              <a:t>‹#›</a:t>
            </a:fld>
            <a:endParaRPr lang="en-GB" dirty="0"/>
          </a:p>
        </p:txBody>
      </p:sp>
    </p:spTree>
    <p:extLst>
      <p:ext uri="{BB962C8B-B14F-4D97-AF65-F5344CB8AC3E}">
        <p14:creationId xmlns:p14="http://schemas.microsoft.com/office/powerpoint/2010/main" val="2505694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CAB523F-43B2-47E7-A21C-1F844A9554D9}" type="datetimeFigureOut">
              <a:rPr lang="en-GB" smtClean="0"/>
              <a:t>03/03/2022</a:t>
            </a:fld>
            <a:endParaRPr lang="en-GB"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31367D4-6756-4F49-9AC9-835FB20206BD}" type="slidenum">
              <a:rPr lang="en-GB" smtClean="0"/>
              <a:t>‹#›</a:t>
            </a:fld>
            <a:endParaRPr lang="en-GB" dirty="0"/>
          </a:p>
        </p:txBody>
      </p:sp>
    </p:spTree>
    <p:extLst>
      <p:ext uri="{BB962C8B-B14F-4D97-AF65-F5344CB8AC3E}">
        <p14:creationId xmlns:p14="http://schemas.microsoft.com/office/powerpoint/2010/main" val="2320247734"/>
      </p:ext>
    </p:extLst>
  </p:cSld>
  <p:clrMap bg1="dk1" tx1="lt1" bg2="dk2" tx2="lt2" accent1="accent1" accent2="accent2" accent3="accent3" accent4="accent4" accent5="accent5" accent6="accent6" hlink="hlink" folHlink="folHlink"/>
  <p:sldLayoutIdLst>
    <p:sldLayoutId id="2147484007" r:id="rId1"/>
    <p:sldLayoutId id="2147484008" r:id="rId2"/>
    <p:sldLayoutId id="2147484009" r:id="rId3"/>
    <p:sldLayoutId id="2147484010" r:id="rId4"/>
    <p:sldLayoutId id="2147484011" r:id="rId5"/>
    <p:sldLayoutId id="2147484012" r:id="rId6"/>
    <p:sldLayoutId id="2147484013" r:id="rId7"/>
    <p:sldLayoutId id="2147484014" r:id="rId8"/>
    <p:sldLayoutId id="2147484015" r:id="rId9"/>
    <p:sldLayoutId id="2147484016" r:id="rId10"/>
    <p:sldLayoutId id="2147484017" r:id="rId11"/>
    <p:sldLayoutId id="2147484018" r:id="rId12"/>
    <p:sldLayoutId id="2147484019" r:id="rId13"/>
    <p:sldLayoutId id="2147484020" r:id="rId14"/>
    <p:sldLayoutId id="2147484021" r:id="rId15"/>
    <p:sldLayoutId id="2147484022" r:id="rId16"/>
    <p:sldLayoutId id="214748402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22.jpe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s/_rels/slide2.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43" name="Picture 27">
            <a:extLst>
              <a:ext uri="{FF2B5EF4-FFF2-40B4-BE49-F238E27FC236}">
                <a16:creationId xmlns:a16="http://schemas.microsoft.com/office/drawing/2014/main" id="{C9ECDD5C-152A-4CC7-8333-0F367B3A62E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44" name="Picture 29">
            <a:extLst>
              <a:ext uri="{FF2B5EF4-FFF2-40B4-BE49-F238E27FC236}">
                <a16:creationId xmlns:a16="http://schemas.microsoft.com/office/drawing/2014/main" id="{7F5C92A3-369B-43F3-BDCE-E560B1B0EC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45" name="Oval 31">
            <a:extLst>
              <a:ext uri="{FF2B5EF4-FFF2-40B4-BE49-F238E27FC236}">
                <a16:creationId xmlns:a16="http://schemas.microsoft.com/office/drawing/2014/main" id="{AEBE9F1A-B38D-446E-83AE-14B17CE77F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46" name="Picture 33">
            <a:extLst>
              <a:ext uri="{FF2B5EF4-FFF2-40B4-BE49-F238E27FC236}">
                <a16:creationId xmlns:a16="http://schemas.microsoft.com/office/drawing/2014/main" id="{915B5014-A7EC-4BA6-9C83-8840CF81DB2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47" name="Picture 35">
            <a:extLst>
              <a:ext uri="{FF2B5EF4-FFF2-40B4-BE49-F238E27FC236}">
                <a16:creationId xmlns:a16="http://schemas.microsoft.com/office/drawing/2014/main" id="{022C43AB-86D7-420D-8AD7-DC0A15FDD0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48" name="Rectangle 37">
            <a:extLst>
              <a:ext uri="{FF2B5EF4-FFF2-40B4-BE49-F238E27FC236}">
                <a16:creationId xmlns:a16="http://schemas.microsoft.com/office/drawing/2014/main" id="{5E3EB826-A471-488F-9E8A-D65528A3C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9" name="Rectangle 39">
            <a:extLst>
              <a:ext uri="{FF2B5EF4-FFF2-40B4-BE49-F238E27FC236}">
                <a16:creationId xmlns:a16="http://schemas.microsoft.com/office/drawing/2014/main" id="{DFB3CEA1-88D9-42FB-88ED-1E9807FE6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B497DD03-A350-40CA-ABBA-46AD0FDAD525}"/>
              </a:ext>
            </a:extLst>
          </p:cNvPr>
          <p:cNvPicPr>
            <a:picLocks noChangeAspect="1"/>
          </p:cNvPicPr>
          <p:nvPr/>
        </p:nvPicPr>
        <p:blipFill>
          <a:blip r:embed="rId8"/>
          <a:stretch>
            <a:fillRect/>
          </a:stretch>
        </p:blipFill>
        <p:spPr>
          <a:xfrm>
            <a:off x="1196429" y="643467"/>
            <a:ext cx="5681165" cy="5571066"/>
          </a:xfrm>
          <a:prstGeom prst="rect">
            <a:avLst/>
          </a:prstGeom>
        </p:spPr>
      </p:pic>
      <p:sp>
        <p:nvSpPr>
          <p:cNvPr id="42" name="Rectangle 41">
            <a:extLst>
              <a:ext uri="{FF2B5EF4-FFF2-40B4-BE49-F238E27FC236}">
                <a16:creationId xmlns:a16="http://schemas.microsoft.com/office/drawing/2014/main" id="{9A6C928E-4252-4F33-8C34-E50A12A31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Oval 2">
            <a:extLst>
              <a:ext uri="{FF2B5EF4-FFF2-40B4-BE49-F238E27FC236}">
                <a16:creationId xmlns:a16="http://schemas.microsoft.com/office/drawing/2014/main" id="{4B2E697F-8607-4330-ADAE-82F1C9BAAF26}"/>
              </a:ext>
            </a:extLst>
          </p:cNvPr>
          <p:cNvSpPr/>
          <p:nvPr/>
        </p:nvSpPr>
        <p:spPr>
          <a:xfrm>
            <a:off x="6877594" y="986319"/>
            <a:ext cx="3797255" cy="5027977"/>
          </a:xfrm>
          <a:prstGeom prst="ellipse">
            <a:avLst/>
          </a:prstGeom>
          <a:ln w="85725">
            <a:noFill/>
          </a:ln>
        </p:spPr>
        <p:style>
          <a:lnRef idx="2">
            <a:schemeClr val="dk1"/>
          </a:lnRef>
          <a:fillRef idx="1">
            <a:schemeClr val="lt1"/>
          </a:fillRef>
          <a:effectRef idx="0">
            <a:schemeClr val="dk1"/>
          </a:effectRef>
          <a:fontRef idx="minor">
            <a:schemeClr val="dk1"/>
          </a:fontRef>
        </p:style>
        <p:txBody>
          <a:bodyPr rtlCol="0" anchor="ctr"/>
          <a:lstStyle/>
          <a:p>
            <a:pPr algn="ctr"/>
            <a:r>
              <a:rPr lang="en-GB" sz="6600" b="1" dirty="0">
                <a:solidFill>
                  <a:schemeClr val="bg2"/>
                </a:solidFill>
                <a:latin typeface="+mj-lt"/>
              </a:rPr>
              <a:t>Teddy Takes A Walk</a:t>
            </a:r>
          </a:p>
        </p:txBody>
      </p:sp>
    </p:spTree>
    <p:extLst>
      <p:ext uri="{BB962C8B-B14F-4D97-AF65-F5344CB8AC3E}">
        <p14:creationId xmlns:p14="http://schemas.microsoft.com/office/powerpoint/2010/main" val="1410484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A51ADB0-6A5E-48AD-A276-88CC00129B3B}"/>
              </a:ext>
            </a:extLst>
          </p:cNvPr>
          <p:cNvPicPr>
            <a:picLocks noGrp="1" noChangeAspect="1"/>
          </p:cNvPicPr>
          <p:nvPr>
            <p:ph idx="1"/>
          </p:nvPr>
        </p:nvPicPr>
        <p:blipFill>
          <a:blip r:embed="rId3"/>
          <a:stretch>
            <a:fillRect/>
          </a:stretch>
        </p:blipFill>
        <p:spPr>
          <a:xfrm>
            <a:off x="387535" y="561570"/>
            <a:ext cx="5478006" cy="5817553"/>
          </a:xfrm>
          <a:prstGeom prst="rect">
            <a:avLst/>
          </a:prstGeom>
        </p:spPr>
      </p:pic>
      <p:sp>
        <p:nvSpPr>
          <p:cNvPr id="5" name="TextBox 4">
            <a:extLst>
              <a:ext uri="{FF2B5EF4-FFF2-40B4-BE49-F238E27FC236}">
                <a16:creationId xmlns:a16="http://schemas.microsoft.com/office/drawing/2014/main" id="{8AE17811-E387-452D-95E1-895174E61B2A}"/>
              </a:ext>
            </a:extLst>
          </p:cNvPr>
          <p:cNvSpPr txBox="1"/>
          <p:nvPr/>
        </p:nvSpPr>
        <p:spPr>
          <a:xfrm>
            <a:off x="6983451" y="1356876"/>
            <a:ext cx="4256978" cy="4401205"/>
          </a:xfrm>
          <a:prstGeom prst="rect">
            <a:avLst/>
          </a:prstGeom>
          <a:noFill/>
        </p:spPr>
        <p:txBody>
          <a:bodyPr wrap="square">
            <a:spAutoFit/>
          </a:bodyPr>
          <a:lstStyle/>
          <a:p>
            <a:pPr algn="ctr"/>
            <a:r>
              <a:rPr lang="en-GB" sz="2800" b="1" dirty="0"/>
              <a:t>Finlay picks up Teddy and holds his hand as they walk towards school. </a:t>
            </a:r>
          </a:p>
          <a:p>
            <a:pPr algn="ctr"/>
            <a:endParaRPr lang="en-GB" sz="2800" b="1" dirty="0"/>
          </a:p>
          <a:p>
            <a:pPr algn="ctr"/>
            <a:r>
              <a:rPr lang="en-GB" sz="2800" b="1" dirty="0"/>
              <a:t>Mummy says they should find a safer place to cross the road like a puffin crossing or a zebra crossing.</a:t>
            </a:r>
          </a:p>
        </p:txBody>
      </p:sp>
    </p:spTree>
    <p:extLst>
      <p:ext uri="{BB962C8B-B14F-4D97-AF65-F5344CB8AC3E}">
        <p14:creationId xmlns:p14="http://schemas.microsoft.com/office/powerpoint/2010/main" val="2867042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F983D8A-3B8C-4E57-A54E-B5F54818DF0A}"/>
              </a:ext>
            </a:extLst>
          </p:cNvPr>
          <p:cNvPicPr>
            <a:picLocks noGrp="1" noChangeAspect="1"/>
          </p:cNvPicPr>
          <p:nvPr>
            <p:ph idx="1"/>
          </p:nvPr>
        </p:nvPicPr>
        <p:blipFill>
          <a:blip r:embed="rId3"/>
          <a:stretch>
            <a:fillRect/>
          </a:stretch>
        </p:blipFill>
        <p:spPr>
          <a:xfrm>
            <a:off x="378212" y="618631"/>
            <a:ext cx="5636266" cy="5603749"/>
          </a:xfrm>
          <a:prstGeom prst="rect">
            <a:avLst/>
          </a:prstGeom>
        </p:spPr>
      </p:pic>
      <p:sp>
        <p:nvSpPr>
          <p:cNvPr id="5" name="TextBox 4">
            <a:extLst>
              <a:ext uri="{FF2B5EF4-FFF2-40B4-BE49-F238E27FC236}">
                <a16:creationId xmlns:a16="http://schemas.microsoft.com/office/drawing/2014/main" id="{CF866640-2187-410D-97E3-76D5274F1EB2}"/>
              </a:ext>
            </a:extLst>
          </p:cNvPr>
          <p:cNvSpPr txBox="1"/>
          <p:nvPr/>
        </p:nvSpPr>
        <p:spPr>
          <a:xfrm>
            <a:off x="7016905" y="1227924"/>
            <a:ext cx="4468851" cy="5155257"/>
          </a:xfrm>
          <a:prstGeom prst="rect">
            <a:avLst/>
          </a:prstGeom>
          <a:noFill/>
        </p:spPr>
        <p:txBody>
          <a:bodyPr wrap="square">
            <a:spAutoFit/>
          </a:bodyPr>
          <a:lstStyle/>
          <a:p>
            <a:pPr algn="ctr"/>
            <a:r>
              <a:rPr lang="en-GB" sz="2700" b="1" dirty="0"/>
              <a:t>As they get nearer the school they see there are lots of parked cars. It is not a good idea to cross between parked cars.</a:t>
            </a:r>
          </a:p>
          <a:p>
            <a:pPr algn="ctr"/>
            <a:r>
              <a:rPr lang="en-GB" sz="2700" b="1" dirty="0"/>
              <a:t> </a:t>
            </a:r>
          </a:p>
          <a:p>
            <a:pPr algn="ctr"/>
            <a:r>
              <a:rPr lang="en-GB" sz="2700" b="1" dirty="0"/>
              <a:t>They move further up the road to where Lucy the Lollipop Lady helps people to cross more safely.</a:t>
            </a:r>
          </a:p>
          <a:p>
            <a:pPr algn="ctr"/>
            <a:endParaRPr lang="en-GB" sz="3200" b="1" dirty="0"/>
          </a:p>
        </p:txBody>
      </p:sp>
    </p:spTree>
    <p:extLst>
      <p:ext uri="{BB962C8B-B14F-4D97-AF65-F5344CB8AC3E}">
        <p14:creationId xmlns:p14="http://schemas.microsoft.com/office/powerpoint/2010/main" val="971261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59AA109-D2E3-4946-8473-57196257E378}"/>
              </a:ext>
            </a:extLst>
          </p:cNvPr>
          <p:cNvPicPr>
            <a:picLocks noGrp="1" noChangeAspect="1"/>
          </p:cNvPicPr>
          <p:nvPr>
            <p:ph idx="1"/>
          </p:nvPr>
        </p:nvPicPr>
        <p:blipFill>
          <a:blip r:embed="rId3"/>
          <a:stretch>
            <a:fillRect/>
          </a:stretch>
        </p:blipFill>
        <p:spPr>
          <a:xfrm>
            <a:off x="460917" y="575467"/>
            <a:ext cx="5373079" cy="5736123"/>
          </a:xfrm>
          <a:prstGeom prst="rect">
            <a:avLst/>
          </a:prstGeom>
        </p:spPr>
      </p:pic>
      <p:sp>
        <p:nvSpPr>
          <p:cNvPr id="5" name="TextBox 4">
            <a:extLst>
              <a:ext uri="{FF2B5EF4-FFF2-40B4-BE49-F238E27FC236}">
                <a16:creationId xmlns:a16="http://schemas.microsoft.com/office/drawing/2014/main" id="{81BAC6AB-FFB2-43FA-8537-7B80E1FF8B2C}"/>
              </a:ext>
            </a:extLst>
          </p:cNvPr>
          <p:cNvSpPr txBox="1"/>
          <p:nvPr/>
        </p:nvSpPr>
        <p:spPr>
          <a:xfrm>
            <a:off x="6358006" y="1130948"/>
            <a:ext cx="5272716" cy="5262979"/>
          </a:xfrm>
          <a:prstGeom prst="rect">
            <a:avLst/>
          </a:prstGeom>
          <a:noFill/>
        </p:spPr>
        <p:txBody>
          <a:bodyPr wrap="square">
            <a:spAutoFit/>
          </a:bodyPr>
          <a:lstStyle/>
          <a:p>
            <a:pPr algn="ctr"/>
            <a:r>
              <a:rPr lang="en-GB" sz="2400" b="1" dirty="0"/>
              <a:t>Finlay, Teddy and Mummy stop at the kerb and wait until Lucy the lollipop lady has stopped all the traffic and tells them it is safe to cross.</a:t>
            </a:r>
          </a:p>
          <a:p>
            <a:pPr algn="ctr"/>
            <a:endParaRPr lang="en-GB" sz="2400" b="1" dirty="0"/>
          </a:p>
          <a:p>
            <a:pPr algn="ctr"/>
            <a:r>
              <a:rPr lang="en-GB" sz="2400" b="1" dirty="0"/>
              <a:t> Before they go Mummy reminds Finlay that they should always look and listen for traffic whenever they cross the road.</a:t>
            </a:r>
          </a:p>
          <a:p>
            <a:pPr algn="ctr"/>
            <a:endParaRPr lang="en-GB" sz="2400" b="1" dirty="0"/>
          </a:p>
          <a:p>
            <a:pPr algn="ctr"/>
            <a:r>
              <a:rPr lang="en-GB" sz="2400" b="1" dirty="0"/>
              <a:t> As Finlay goes past Lucy he says, “Thank you” and gives her a big smile.</a:t>
            </a:r>
          </a:p>
        </p:txBody>
      </p:sp>
    </p:spTree>
    <p:extLst>
      <p:ext uri="{BB962C8B-B14F-4D97-AF65-F5344CB8AC3E}">
        <p14:creationId xmlns:p14="http://schemas.microsoft.com/office/powerpoint/2010/main" val="2689340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E92FB4E-8857-4910-A06E-E51F06B519A6}"/>
              </a:ext>
            </a:extLst>
          </p:cNvPr>
          <p:cNvPicPr>
            <a:picLocks noGrp="1" noChangeAspect="1"/>
          </p:cNvPicPr>
          <p:nvPr>
            <p:ph idx="1"/>
          </p:nvPr>
        </p:nvPicPr>
        <p:blipFill>
          <a:blip r:embed="rId3"/>
          <a:stretch>
            <a:fillRect/>
          </a:stretch>
        </p:blipFill>
        <p:spPr>
          <a:xfrm>
            <a:off x="349404" y="545150"/>
            <a:ext cx="6006931" cy="5688381"/>
          </a:xfrm>
          <a:prstGeom prst="rect">
            <a:avLst/>
          </a:prstGeom>
        </p:spPr>
      </p:pic>
      <p:sp>
        <p:nvSpPr>
          <p:cNvPr id="5" name="TextBox 4">
            <a:extLst>
              <a:ext uri="{FF2B5EF4-FFF2-40B4-BE49-F238E27FC236}">
                <a16:creationId xmlns:a16="http://schemas.microsoft.com/office/drawing/2014/main" id="{7030521C-C6E3-45B1-8A62-947A121FB94E}"/>
              </a:ext>
            </a:extLst>
          </p:cNvPr>
          <p:cNvSpPr txBox="1"/>
          <p:nvPr/>
        </p:nvSpPr>
        <p:spPr>
          <a:xfrm>
            <a:off x="7002967" y="1368027"/>
            <a:ext cx="4538546" cy="5016758"/>
          </a:xfrm>
          <a:prstGeom prst="rect">
            <a:avLst/>
          </a:prstGeom>
          <a:noFill/>
        </p:spPr>
        <p:txBody>
          <a:bodyPr wrap="square">
            <a:spAutoFit/>
          </a:bodyPr>
          <a:lstStyle/>
          <a:p>
            <a:pPr algn="ctr"/>
            <a:r>
              <a:rPr lang="en-GB" sz="3200" b="1" dirty="0"/>
              <a:t>Finlay, Teddy and Mummy arrive safely in the playground. </a:t>
            </a:r>
          </a:p>
          <a:p>
            <a:pPr algn="ctr"/>
            <a:endParaRPr lang="en-GB" sz="3200" b="1" dirty="0"/>
          </a:p>
          <a:p>
            <a:pPr algn="ctr"/>
            <a:r>
              <a:rPr lang="en-GB" sz="3200" b="1" dirty="0"/>
              <a:t>Finlay gives Teddy a big hug and whispers, “I will always hold your hand and keep you safe from now on”.</a:t>
            </a:r>
          </a:p>
        </p:txBody>
      </p:sp>
    </p:spTree>
    <p:extLst>
      <p:ext uri="{BB962C8B-B14F-4D97-AF65-F5344CB8AC3E}">
        <p14:creationId xmlns:p14="http://schemas.microsoft.com/office/powerpoint/2010/main" val="1871350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3407F01-C0EB-45F4-9BC2-B59D855BD318}"/>
              </a:ext>
            </a:extLst>
          </p:cNvPr>
          <p:cNvPicPr>
            <a:picLocks noGrp="1" noChangeAspect="1"/>
          </p:cNvPicPr>
          <p:nvPr>
            <p:ph idx="1"/>
          </p:nvPr>
        </p:nvPicPr>
        <p:blipFill>
          <a:blip r:embed="rId3"/>
          <a:stretch>
            <a:fillRect/>
          </a:stretch>
        </p:blipFill>
        <p:spPr>
          <a:xfrm>
            <a:off x="430834" y="577923"/>
            <a:ext cx="5079628" cy="5744818"/>
          </a:xfrm>
          <a:prstGeom prst="rect">
            <a:avLst/>
          </a:prstGeom>
        </p:spPr>
      </p:pic>
      <p:sp>
        <p:nvSpPr>
          <p:cNvPr id="5" name="TextBox 4">
            <a:extLst>
              <a:ext uri="{FF2B5EF4-FFF2-40B4-BE49-F238E27FC236}">
                <a16:creationId xmlns:a16="http://schemas.microsoft.com/office/drawing/2014/main" id="{1D1AF7AC-1068-445B-8B83-545C7C6B45F6}"/>
              </a:ext>
            </a:extLst>
          </p:cNvPr>
          <p:cNvSpPr txBox="1"/>
          <p:nvPr/>
        </p:nvSpPr>
        <p:spPr>
          <a:xfrm>
            <a:off x="6681540" y="1929162"/>
            <a:ext cx="3914078" cy="2554545"/>
          </a:xfrm>
          <a:prstGeom prst="rect">
            <a:avLst/>
          </a:prstGeom>
          <a:noFill/>
        </p:spPr>
        <p:txBody>
          <a:bodyPr wrap="square">
            <a:spAutoFit/>
          </a:bodyPr>
          <a:lstStyle/>
          <a:p>
            <a:pPr algn="ctr"/>
            <a:r>
              <a:rPr lang="en-GB" sz="3200" b="1" dirty="0"/>
              <a:t>Always hold hands with your grown up …..</a:t>
            </a:r>
          </a:p>
          <a:p>
            <a:pPr algn="ctr"/>
            <a:endParaRPr lang="en-GB" sz="3200" b="1" dirty="0"/>
          </a:p>
          <a:p>
            <a:pPr algn="ctr"/>
            <a:r>
              <a:rPr lang="en-GB" sz="3200" b="1" dirty="0"/>
              <a:t>and your teddy!</a:t>
            </a:r>
          </a:p>
        </p:txBody>
      </p:sp>
    </p:spTree>
    <p:extLst>
      <p:ext uri="{BB962C8B-B14F-4D97-AF65-F5344CB8AC3E}">
        <p14:creationId xmlns:p14="http://schemas.microsoft.com/office/powerpoint/2010/main" val="1444432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4AEA020-F47C-4D8F-B20C-E5BDB814AF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6" name="Picture 2" descr="G:\DEL\DS\RoadSafety\ETP Shared\RESOURCES\Jude's Resources\photos\puffin at lowfield.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7684" r="3" b="40209"/>
          <a:stretch/>
        </p:blipFill>
        <p:spPr bwMode="auto">
          <a:xfrm>
            <a:off x="1098052" y="573347"/>
            <a:ext cx="4805928" cy="2698273"/>
          </a:xfrm>
          <a:prstGeom prst="rect">
            <a:avLst/>
          </a:prstGeom>
          <a:noFill/>
          <a:ln>
            <a:solidFill>
              <a:schemeClr val="accent1"/>
            </a:solidFill>
          </a:ln>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4" name="Picture 3" descr="Durham lollipop lady Doreen Rodwell"/>
          <p:cNvPicPr/>
          <p:nvPr/>
        </p:nvPicPr>
        <p:blipFill rotWithShape="1">
          <a:blip r:embed="rId4" cstate="print">
            <a:extLst>
              <a:ext uri="{28A0092B-C50C-407E-A947-70E740481C1C}">
                <a14:useLocalDpi xmlns:a14="http://schemas.microsoft.com/office/drawing/2010/main" val="0"/>
              </a:ext>
            </a:extLst>
          </a:blip>
          <a:srcRect l="5509" r="8371" b="1"/>
          <a:stretch/>
        </p:blipFill>
        <p:spPr bwMode="auto">
          <a:xfrm>
            <a:off x="6578830" y="529541"/>
            <a:ext cx="4383785" cy="2773477"/>
          </a:xfrm>
          <a:prstGeom prst="rect">
            <a:avLst/>
          </a:prstGeom>
          <a:noFill/>
          <a:scene3d>
            <a:camera prst="orthographicFront">
              <a:rot lat="0" lon="0" rev="0"/>
            </a:camera>
            <a:lightRig rig="contrasting" dir="t">
              <a:rot lat="0" lon="0" rev="1500000"/>
            </a:lightRig>
          </a:scene3d>
          <a:sp3d prstMaterial="metal">
            <a:bevelT w="88900" h="88900"/>
          </a:sp3d>
        </p:spPr>
      </p:pic>
      <p:pic>
        <p:nvPicPr>
          <p:cNvPr id="5" name="Picture 4"/>
          <p:cNvPicPr/>
          <p:nvPr/>
        </p:nvPicPr>
        <p:blipFill rotWithShape="1">
          <a:blip r:embed="rId5" cstate="print">
            <a:extLst>
              <a:ext uri="{28A0092B-C50C-407E-A947-70E740481C1C}">
                <a14:useLocalDpi xmlns:a14="http://schemas.microsoft.com/office/drawing/2010/main" val="0"/>
              </a:ext>
            </a:extLst>
          </a:blip>
          <a:srcRect t="8935" r="2" b="33486"/>
          <a:stretch/>
        </p:blipFill>
        <p:spPr bwMode="auto">
          <a:xfrm>
            <a:off x="1190264" y="3724507"/>
            <a:ext cx="4805928" cy="2582975"/>
          </a:xfrm>
          <a:prstGeom prst="rect">
            <a:avLst/>
          </a:prstGeom>
          <a:noFill/>
          <a:scene3d>
            <a:camera prst="orthographicFront">
              <a:rot lat="0" lon="0" rev="0"/>
            </a:camera>
            <a:lightRig rig="contrasting" dir="t">
              <a:rot lat="0" lon="0" rev="1500000"/>
            </a:lightRig>
          </a:scene3d>
          <a:sp3d prstMaterial="metal">
            <a:bevelT w="88900" h="88900"/>
          </a:sp3d>
        </p:spPr>
      </p:pic>
      <p:pic>
        <p:nvPicPr>
          <p:cNvPr id="7" name="Picture 6"/>
          <p:cNvPicPr>
            <a:picLocks noChangeAspect="1"/>
          </p:cNvPicPr>
          <p:nvPr/>
        </p:nvPicPr>
        <p:blipFill rotWithShape="1">
          <a:blip r:embed="rId6">
            <a:extLst>
              <a:ext uri="{28A0092B-C50C-407E-A947-70E740481C1C}">
                <a14:useLocalDpi xmlns:a14="http://schemas.microsoft.com/office/drawing/2010/main" val="0"/>
              </a:ext>
            </a:extLst>
          </a:blip>
          <a:srcRect t="29802" r="-1" b="22275"/>
          <a:stretch/>
        </p:blipFill>
        <p:spPr>
          <a:xfrm>
            <a:off x="6553071" y="3724507"/>
            <a:ext cx="4621806" cy="2582975"/>
          </a:xfrm>
          <a:prstGeom prst="rect">
            <a:avLst/>
          </a:prstGeom>
          <a:scene3d>
            <a:camera prst="orthographicFront">
              <a:rot lat="0" lon="0" rev="0"/>
            </a:camera>
            <a:lightRig rig="contrasting" dir="t">
              <a:rot lat="0" lon="0" rev="1500000"/>
            </a:lightRig>
          </a:scene3d>
          <a:sp3d prstMaterial="metal">
            <a:bevelT w="88900" h="88900"/>
          </a:sp3d>
        </p:spPr>
      </p:pic>
      <p:sp>
        <p:nvSpPr>
          <p:cNvPr id="3" name="TextBox 2">
            <a:extLst>
              <a:ext uri="{FF2B5EF4-FFF2-40B4-BE49-F238E27FC236}">
                <a16:creationId xmlns:a16="http://schemas.microsoft.com/office/drawing/2014/main" id="{79C2B1F4-88E3-4D50-9EE1-3FB9A9FFB571}"/>
              </a:ext>
            </a:extLst>
          </p:cNvPr>
          <p:cNvSpPr txBox="1"/>
          <p:nvPr/>
        </p:nvSpPr>
        <p:spPr>
          <a:xfrm>
            <a:off x="611997" y="373292"/>
            <a:ext cx="2404154" cy="400110"/>
          </a:xfrm>
          <a:prstGeom prst="rect">
            <a:avLst/>
          </a:prstGeom>
          <a:solidFill>
            <a:schemeClr val="tx1"/>
          </a:solidFill>
          <a:ln w="63500">
            <a:solidFill>
              <a:schemeClr val="accent1"/>
            </a:solidFill>
          </a:ln>
          <a:scene3d>
            <a:camera prst="orthographicFront"/>
            <a:lightRig rig="threePt" dir="t"/>
          </a:scene3d>
          <a:sp3d>
            <a:bevelT/>
          </a:sp3d>
        </p:spPr>
        <p:txBody>
          <a:bodyPr wrap="square" rtlCol="0">
            <a:spAutoFit/>
          </a:bodyPr>
          <a:lstStyle/>
          <a:p>
            <a:pPr algn="ctr"/>
            <a:r>
              <a:rPr lang="en-GB" sz="2000" b="1" dirty="0">
                <a:solidFill>
                  <a:schemeClr val="bg1"/>
                </a:solidFill>
              </a:rPr>
              <a:t>Puffin Crossing</a:t>
            </a:r>
            <a:endParaRPr lang="en-GB" sz="2000" b="1" dirty="0"/>
          </a:p>
        </p:txBody>
      </p:sp>
      <p:sp>
        <p:nvSpPr>
          <p:cNvPr id="16" name="TextBox 15">
            <a:extLst>
              <a:ext uri="{FF2B5EF4-FFF2-40B4-BE49-F238E27FC236}">
                <a16:creationId xmlns:a16="http://schemas.microsoft.com/office/drawing/2014/main" id="{C5AE83D7-98D2-49AC-BC14-9DDC5F29FC56}"/>
              </a:ext>
            </a:extLst>
          </p:cNvPr>
          <p:cNvSpPr txBox="1"/>
          <p:nvPr/>
        </p:nvSpPr>
        <p:spPr>
          <a:xfrm>
            <a:off x="9532705" y="6107427"/>
            <a:ext cx="2404154" cy="400110"/>
          </a:xfrm>
          <a:prstGeom prst="rect">
            <a:avLst/>
          </a:prstGeom>
          <a:solidFill>
            <a:schemeClr val="tx1"/>
          </a:solidFill>
          <a:ln w="63500">
            <a:solidFill>
              <a:schemeClr val="accent1"/>
            </a:solidFill>
          </a:ln>
          <a:scene3d>
            <a:camera prst="orthographicFront"/>
            <a:lightRig rig="threePt" dir="t"/>
          </a:scene3d>
          <a:sp3d>
            <a:bevelT/>
          </a:sp3d>
        </p:spPr>
        <p:txBody>
          <a:bodyPr wrap="square" rtlCol="0">
            <a:spAutoFit/>
          </a:bodyPr>
          <a:lstStyle/>
          <a:p>
            <a:pPr algn="ctr"/>
            <a:r>
              <a:rPr lang="en-GB" sz="2000" b="1" dirty="0">
                <a:solidFill>
                  <a:schemeClr val="bg1"/>
                </a:solidFill>
              </a:rPr>
              <a:t>Zebra Crossing</a:t>
            </a:r>
            <a:endParaRPr lang="en-GB" sz="2000" b="1" dirty="0"/>
          </a:p>
        </p:txBody>
      </p:sp>
      <p:sp>
        <p:nvSpPr>
          <p:cNvPr id="17" name="TextBox 16">
            <a:extLst>
              <a:ext uri="{FF2B5EF4-FFF2-40B4-BE49-F238E27FC236}">
                <a16:creationId xmlns:a16="http://schemas.microsoft.com/office/drawing/2014/main" id="{0D3E8C80-7A1F-4542-890C-CE852F99B6B9}"/>
              </a:ext>
            </a:extLst>
          </p:cNvPr>
          <p:cNvSpPr txBox="1"/>
          <p:nvPr/>
        </p:nvSpPr>
        <p:spPr>
          <a:xfrm>
            <a:off x="541105" y="6182631"/>
            <a:ext cx="2404154" cy="400110"/>
          </a:xfrm>
          <a:prstGeom prst="rect">
            <a:avLst/>
          </a:prstGeom>
          <a:solidFill>
            <a:schemeClr val="tx1"/>
          </a:solidFill>
          <a:ln w="63500">
            <a:solidFill>
              <a:schemeClr val="accent1"/>
            </a:solidFill>
          </a:ln>
          <a:scene3d>
            <a:camera prst="orthographicFront"/>
            <a:lightRig rig="threePt" dir="t"/>
          </a:scene3d>
          <a:sp3d>
            <a:bevelT/>
          </a:sp3d>
        </p:spPr>
        <p:txBody>
          <a:bodyPr wrap="square" rtlCol="0">
            <a:spAutoFit/>
          </a:bodyPr>
          <a:lstStyle/>
          <a:p>
            <a:pPr algn="ctr"/>
            <a:r>
              <a:rPr lang="en-GB" sz="2000" b="1" dirty="0">
                <a:solidFill>
                  <a:schemeClr val="bg2"/>
                </a:solidFill>
              </a:rPr>
              <a:t>Pelican Crossing </a:t>
            </a:r>
          </a:p>
        </p:txBody>
      </p:sp>
      <p:sp>
        <p:nvSpPr>
          <p:cNvPr id="18" name="TextBox 17">
            <a:extLst>
              <a:ext uri="{FF2B5EF4-FFF2-40B4-BE49-F238E27FC236}">
                <a16:creationId xmlns:a16="http://schemas.microsoft.com/office/drawing/2014/main" id="{6340D720-D338-4592-A4F2-82DD9E6957FF}"/>
              </a:ext>
            </a:extLst>
          </p:cNvPr>
          <p:cNvSpPr txBox="1"/>
          <p:nvPr/>
        </p:nvSpPr>
        <p:spPr>
          <a:xfrm>
            <a:off x="9278523" y="366440"/>
            <a:ext cx="2404154" cy="400110"/>
          </a:xfrm>
          <a:prstGeom prst="rect">
            <a:avLst/>
          </a:prstGeom>
          <a:solidFill>
            <a:schemeClr val="tx1"/>
          </a:solidFill>
          <a:ln w="63500">
            <a:solidFill>
              <a:schemeClr val="accent1"/>
            </a:solidFill>
          </a:ln>
          <a:scene3d>
            <a:camera prst="orthographicFront"/>
            <a:lightRig rig="threePt" dir="t"/>
          </a:scene3d>
          <a:sp3d>
            <a:bevelT/>
          </a:sp3d>
        </p:spPr>
        <p:txBody>
          <a:bodyPr wrap="square" rtlCol="0">
            <a:spAutoFit/>
          </a:bodyPr>
          <a:lstStyle/>
          <a:p>
            <a:pPr algn="ctr"/>
            <a:r>
              <a:rPr lang="en-GB" sz="2000" b="1" dirty="0">
                <a:solidFill>
                  <a:schemeClr val="bg1"/>
                </a:solidFill>
              </a:rPr>
              <a:t>Lollipop Person</a:t>
            </a:r>
            <a:endParaRPr lang="en-GB" sz="2000" b="1" dirty="0"/>
          </a:p>
        </p:txBody>
      </p:sp>
    </p:spTree>
    <p:extLst>
      <p:ext uri="{BB962C8B-B14F-4D97-AF65-F5344CB8AC3E}">
        <p14:creationId xmlns:p14="http://schemas.microsoft.com/office/powerpoint/2010/main" val="818986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p:tgtEl>
                                          <p:spTgt spid="18"/>
                                        </p:tgtEl>
                                        <p:attrNameLst>
                                          <p:attrName>ppt_y</p:attrName>
                                        </p:attrNameLst>
                                      </p:cBhvr>
                                      <p:tavLst>
                                        <p:tav tm="0">
                                          <p:val>
                                            <p:strVal val="#ppt_y+#ppt_h*1.125000"/>
                                          </p:val>
                                        </p:tav>
                                        <p:tav tm="100000">
                                          <p:val>
                                            <p:strVal val="#ppt_y"/>
                                          </p:val>
                                        </p:tav>
                                      </p:tavLst>
                                    </p:anim>
                                    <p:animEffect transition="in" filter="wipe(up)">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p:tgtEl>
                                          <p:spTgt spid="17"/>
                                        </p:tgtEl>
                                        <p:attrNameLst>
                                          <p:attrName>ppt_y</p:attrName>
                                        </p:attrNameLst>
                                      </p:cBhvr>
                                      <p:tavLst>
                                        <p:tav tm="0">
                                          <p:val>
                                            <p:strVal val="#ppt_y+#ppt_h*1.125000"/>
                                          </p:val>
                                        </p:tav>
                                        <p:tav tm="100000">
                                          <p:val>
                                            <p:strVal val="#ppt_y"/>
                                          </p:val>
                                        </p:tav>
                                      </p:tavLst>
                                    </p:anim>
                                    <p:animEffect transition="in" filter="wipe(up)">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p:tgtEl>
                                          <p:spTgt spid="16"/>
                                        </p:tgtEl>
                                        <p:attrNameLst>
                                          <p:attrName>ppt_y</p:attrName>
                                        </p:attrNameLst>
                                      </p:cBhvr>
                                      <p:tavLst>
                                        <p:tav tm="0">
                                          <p:val>
                                            <p:strVal val="#ppt_y+#ppt_h*1.125000"/>
                                          </p:val>
                                        </p:tav>
                                        <p:tav tm="100000">
                                          <p:val>
                                            <p:strVal val="#ppt_y"/>
                                          </p:val>
                                        </p:tav>
                                      </p:tavLst>
                                    </p:anim>
                                    <p:animEffect transition="in" filter="wipe(up)">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6" grpId="0" animBg="1"/>
      <p:bldP spid="17" grpId="0" animBg="1"/>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2EAFFFF-BDDB-4B29-A7DE-19EC108337E7}"/>
              </a:ext>
            </a:extLst>
          </p:cNvPr>
          <p:cNvPicPr>
            <a:picLocks noGrp="1" noChangeAspect="1"/>
          </p:cNvPicPr>
          <p:nvPr>
            <p:ph idx="1"/>
          </p:nvPr>
        </p:nvPicPr>
        <p:blipFill>
          <a:blip r:embed="rId3"/>
          <a:stretch>
            <a:fillRect/>
          </a:stretch>
        </p:blipFill>
        <p:spPr>
          <a:xfrm>
            <a:off x="6616072" y="3544920"/>
            <a:ext cx="3730962" cy="3120442"/>
          </a:xfrm>
          <a:prstGeom prst="rect">
            <a:avLst/>
          </a:prstGeom>
        </p:spPr>
      </p:pic>
      <p:pic>
        <p:nvPicPr>
          <p:cNvPr id="5" name="Picture 4">
            <a:extLst>
              <a:ext uri="{FF2B5EF4-FFF2-40B4-BE49-F238E27FC236}">
                <a16:creationId xmlns:a16="http://schemas.microsoft.com/office/drawing/2014/main" id="{7912FF3C-F220-41FA-BC67-F76E1F58CCFD}"/>
              </a:ext>
            </a:extLst>
          </p:cNvPr>
          <p:cNvPicPr>
            <a:picLocks noChangeAspect="1"/>
          </p:cNvPicPr>
          <p:nvPr/>
        </p:nvPicPr>
        <p:blipFill rotWithShape="1">
          <a:blip r:embed="rId4"/>
          <a:srcRect l="-4907" r="4907"/>
          <a:stretch/>
        </p:blipFill>
        <p:spPr>
          <a:xfrm>
            <a:off x="1735848" y="3484334"/>
            <a:ext cx="3943781" cy="3159339"/>
          </a:xfrm>
          <a:prstGeom prst="rect">
            <a:avLst/>
          </a:prstGeom>
        </p:spPr>
      </p:pic>
      <p:pic>
        <p:nvPicPr>
          <p:cNvPr id="6" name="Picture 5">
            <a:extLst>
              <a:ext uri="{FF2B5EF4-FFF2-40B4-BE49-F238E27FC236}">
                <a16:creationId xmlns:a16="http://schemas.microsoft.com/office/drawing/2014/main" id="{56C1BF7E-364E-4E28-B99B-033FAC548B9A}"/>
              </a:ext>
            </a:extLst>
          </p:cNvPr>
          <p:cNvPicPr preferRelativeResize="0">
            <a:picLocks/>
          </p:cNvPicPr>
          <p:nvPr/>
        </p:nvPicPr>
        <p:blipFill>
          <a:blip r:embed="rId5"/>
          <a:stretch>
            <a:fillRect/>
          </a:stretch>
        </p:blipFill>
        <p:spPr>
          <a:xfrm>
            <a:off x="6616072" y="120719"/>
            <a:ext cx="3730962" cy="3120442"/>
          </a:xfrm>
          <a:prstGeom prst="rect">
            <a:avLst/>
          </a:prstGeom>
        </p:spPr>
      </p:pic>
      <p:pic>
        <p:nvPicPr>
          <p:cNvPr id="7" name="Picture 6">
            <a:extLst>
              <a:ext uri="{FF2B5EF4-FFF2-40B4-BE49-F238E27FC236}">
                <a16:creationId xmlns:a16="http://schemas.microsoft.com/office/drawing/2014/main" id="{04C71180-C453-49E3-ABC9-E424C17119C2}"/>
              </a:ext>
            </a:extLst>
          </p:cNvPr>
          <p:cNvPicPr>
            <a:picLocks noChangeAspect="1"/>
          </p:cNvPicPr>
          <p:nvPr/>
        </p:nvPicPr>
        <p:blipFill>
          <a:blip r:embed="rId6"/>
          <a:stretch>
            <a:fillRect/>
          </a:stretch>
        </p:blipFill>
        <p:spPr>
          <a:xfrm>
            <a:off x="1948668" y="95281"/>
            <a:ext cx="3730962" cy="3171319"/>
          </a:xfrm>
          <a:prstGeom prst="rect">
            <a:avLst/>
          </a:prstGeom>
        </p:spPr>
      </p:pic>
      <p:sp>
        <p:nvSpPr>
          <p:cNvPr id="8" name="TextBox 7">
            <a:extLst>
              <a:ext uri="{FF2B5EF4-FFF2-40B4-BE49-F238E27FC236}">
                <a16:creationId xmlns:a16="http://schemas.microsoft.com/office/drawing/2014/main" id="{45BF26E6-1FA7-4113-BC45-0FBF7F4613D9}"/>
              </a:ext>
            </a:extLst>
          </p:cNvPr>
          <p:cNvSpPr txBox="1"/>
          <p:nvPr/>
        </p:nvSpPr>
        <p:spPr>
          <a:xfrm>
            <a:off x="9195368" y="2718392"/>
            <a:ext cx="2476074" cy="400110"/>
          </a:xfrm>
          <a:prstGeom prst="rect">
            <a:avLst/>
          </a:prstGeom>
          <a:solidFill>
            <a:schemeClr val="tx1"/>
          </a:solidFill>
          <a:ln w="63500">
            <a:solidFill>
              <a:schemeClr val="accent1"/>
            </a:solidFill>
          </a:ln>
          <a:scene3d>
            <a:camera prst="orthographicFront"/>
            <a:lightRig rig="threePt" dir="t"/>
          </a:scene3d>
          <a:sp3d>
            <a:bevelT/>
          </a:sp3d>
        </p:spPr>
        <p:txBody>
          <a:bodyPr wrap="square" rtlCol="0">
            <a:spAutoFit/>
          </a:bodyPr>
          <a:lstStyle/>
          <a:p>
            <a:pPr algn="ctr"/>
            <a:r>
              <a:rPr lang="en-GB" sz="2000" b="1" dirty="0">
                <a:solidFill>
                  <a:schemeClr val="bg1"/>
                </a:solidFill>
              </a:rPr>
              <a:t>Pedestrian Island</a:t>
            </a:r>
            <a:endParaRPr lang="en-GB" sz="2000" b="1" dirty="0"/>
          </a:p>
        </p:txBody>
      </p:sp>
      <p:sp>
        <p:nvSpPr>
          <p:cNvPr id="9" name="TextBox 8">
            <a:extLst>
              <a:ext uri="{FF2B5EF4-FFF2-40B4-BE49-F238E27FC236}">
                <a16:creationId xmlns:a16="http://schemas.microsoft.com/office/drawing/2014/main" id="{6355F56B-4CD5-4191-8CD4-047E5BE9F4C8}"/>
              </a:ext>
            </a:extLst>
          </p:cNvPr>
          <p:cNvSpPr txBox="1"/>
          <p:nvPr/>
        </p:nvSpPr>
        <p:spPr>
          <a:xfrm>
            <a:off x="222607" y="2766770"/>
            <a:ext cx="2404154" cy="400110"/>
          </a:xfrm>
          <a:prstGeom prst="rect">
            <a:avLst/>
          </a:prstGeom>
          <a:solidFill>
            <a:schemeClr val="tx1"/>
          </a:solidFill>
          <a:ln w="63500">
            <a:solidFill>
              <a:schemeClr val="accent1"/>
            </a:solidFill>
          </a:ln>
          <a:scene3d>
            <a:camera prst="orthographicFront"/>
            <a:lightRig rig="threePt" dir="t"/>
          </a:scene3d>
          <a:sp3d>
            <a:bevelT/>
          </a:sp3d>
        </p:spPr>
        <p:txBody>
          <a:bodyPr wrap="square" rtlCol="0">
            <a:spAutoFit/>
          </a:bodyPr>
          <a:lstStyle/>
          <a:p>
            <a:pPr algn="ctr"/>
            <a:r>
              <a:rPr lang="en-GB" sz="2000" b="1" dirty="0">
                <a:solidFill>
                  <a:schemeClr val="bg1"/>
                </a:solidFill>
              </a:rPr>
              <a:t>Subway</a:t>
            </a:r>
            <a:endParaRPr lang="en-GB" sz="2000" b="1" dirty="0"/>
          </a:p>
        </p:txBody>
      </p:sp>
      <p:sp>
        <p:nvSpPr>
          <p:cNvPr id="10" name="TextBox 9">
            <a:extLst>
              <a:ext uri="{FF2B5EF4-FFF2-40B4-BE49-F238E27FC236}">
                <a16:creationId xmlns:a16="http://schemas.microsoft.com/office/drawing/2014/main" id="{7272533F-4D04-40DD-B4FC-39395B13009D}"/>
              </a:ext>
            </a:extLst>
          </p:cNvPr>
          <p:cNvSpPr txBox="1"/>
          <p:nvPr/>
        </p:nvSpPr>
        <p:spPr>
          <a:xfrm>
            <a:off x="9498457" y="6110460"/>
            <a:ext cx="2404154" cy="400110"/>
          </a:xfrm>
          <a:prstGeom prst="rect">
            <a:avLst/>
          </a:prstGeom>
          <a:solidFill>
            <a:schemeClr val="tx1"/>
          </a:solidFill>
          <a:ln w="63500">
            <a:solidFill>
              <a:schemeClr val="accent1"/>
            </a:solidFill>
          </a:ln>
          <a:scene3d>
            <a:camera prst="orthographicFront"/>
            <a:lightRig rig="threePt" dir="t"/>
          </a:scene3d>
          <a:sp3d>
            <a:bevelT/>
          </a:sp3d>
        </p:spPr>
        <p:txBody>
          <a:bodyPr wrap="square" rtlCol="0">
            <a:spAutoFit/>
          </a:bodyPr>
          <a:lstStyle/>
          <a:p>
            <a:pPr algn="ctr"/>
            <a:r>
              <a:rPr lang="en-GB" sz="2000" b="1" dirty="0">
                <a:solidFill>
                  <a:schemeClr val="bg1"/>
                </a:solidFill>
              </a:rPr>
              <a:t>Police Officer</a:t>
            </a:r>
            <a:endParaRPr lang="en-GB" sz="2000" b="1" dirty="0"/>
          </a:p>
        </p:txBody>
      </p:sp>
      <p:sp>
        <p:nvSpPr>
          <p:cNvPr id="11" name="TextBox 10">
            <a:extLst>
              <a:ext uri="{FF2B5EF4-FFF2-40B4-BE49-F238E27FC236}">
                <a16:creationId xmlns:a16="http://schemas.microsoft.com/office/drawing/2014/main" id="{E1A089AD-9B8F-44DE-9594-0FCE0B7D3025}"/>
              </a:ext>
            </a:extLst>
          </p:cNvPr>
          <p:cNvSpPr txBox="1"/>
          <p:nvPr/>
        </p:nvSpPr>
        <p:spPr>
          <a:xfrm>
            <a:off x="393090" y="6187807"/>
            <a:ext cx="2404154" cy="400110"/>
          </a:xfrm>
          <a:prstGeom prst="rect">
            <a:avLst/>
          </a:prstGeom>
          <a:solidFill>
            <a:schemeClr val="tx1"/>
          </a:solidFill>
          <a:ln w="63500">
            <a:solidFill>
              <a:schemeClr val="accent1"/>
            </a:solidFill>
          </a:ln>
          <a:scene3d>
            <a:camera prst="orthographicFront"/>
            <a:lightRig rig="threePt" dir="t"/>
          </a:scene3d>
          <a:sp3d>
            <a:bevelT/>
          </a:sp3d>
        </p:spPr>
        <p:txBody>
          <a:bodyPr wrap="square" rtlCol="0">
            <a:spAutoFit/>
          </a:bodyPr>
          <a:lstStyle/>
          <a:p>
            <a:pPr algn="ctr"/>
            <a:r>
              <a:rPr lang="en-GB" sz="2000" b="1" dirty="0">
                <a:solidFill>
                  <a:schemeClr val="bg1"/>
                </a:solidFill>
              </a:rPr>
              <a:t>Footbridge </a:t>
            </a:r>
            <a:endParaRPr lang="en-GB" sz="2000" b="1" dirty="0"/>
          </a:p>
        </p:txBody>
      </p:sp>
    </p:spTree>
    <p:extLst>
      <p:ext uri="{BB962C8B-B14F-4D97-AF65-F5344CB8AC3E}">
        <p14:creationId xmlns:p14="http://schemas.microsoft.com/office/powerpoint/2010/main" val="346261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ppt_h*1.125000"/>
                                          </p:val>
                                        </p:tav>
                                        <p:tav tm="100000">
                                          <p:val>
                                            <p:strVal val="#ppt_y"/>
                                          </p:val>
                                        </p:tav>
                                      </p:tavLst>
                                    </p:anim>
                                    <p:animEffect transition="in" filter="wipe(up)">
                                      <p:cBhvr>
                                        <p:cTn id="8" dur="500"/>
                                        <p:tgtEl>
                                          <p:spTgt spid="9"/>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p:tgtEl>
                                          <p:spTgt spid="8"/>
                                        </p:tgtEl>
                                        <p:attrNameLst>
                                          <p:attrName>ppt_y</p:attrName>
                                        </p:attrNameLst>
                                      </p:cBhvr>
                                      <p:tavLst>
                                        <p:tav tm="0">
                                          <p:val>
                                            <p:strVal val="#ppt_y+#ppt_h*1.125000"/>
                                          </p:val>
                                        </p:tav>
                                        <p:tav tm="100000">
                                          <p:val>
                                            <p:strVal val="#ppt_y"/>
                                          </p:val>
                                        </p:tav>
                                      </p:tavLst>
                                    </p:anim>
                                    <p:animEffect transition="in" filter="wipe(up)">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p:tgtEl>
                                          <p:spTgt spid="11"/>
                                        </p:tgtEl>
                                        <p:attrNameLst>
                                          <p:attrName>ppt_y</p:attrName>
                                        </p:attrNameLst>
                                      </p:cBhvr>
                                      <p:tavLst>
                                        <p:tav tm="0">
                                          <p:val>
                                            <p:strVal val="#ppt_y+#ppt_h*1.125000"/>
                                          </p:val>
                                        </p:tav>
                                        <p:tav tm="100000">
                                          <p:val>
                                            <p:strVal val="#ppt_y"/>
                                          </p:val>
                                        </p:tav>
                                      </p:tavLst>
                                    </p:anim>
                                    <p:animEffect transition="in" filter="wipe(up)">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p:tgtEl>
                                          <p:spTgt spid="10"/>
                                        </p:tgtEl>
                                        <p:attrNameLst>
                                          <p:attrName>ppt_y</p:attrName>
                                        </p:attrNameLst>
                                      </p:cBhvr>
                                      <p:tavLst>
                                        <p:tav tm="0">
                                          <p:val>
                                            <p:strVal val="#ppt_y+#ppt_h*1.125000"/>
                                          </p:val>
                                        </p:tav>
                                        <p:tav tm="100000">
                                          <p:val>
                                            <p:strVal val="#ppt_y"/>
                                          </p:val>
                                        </p:tav>
                                      </p:tavLst>
                                    </p:anim>
                                    <p:animEffect transition="in" filter="wipe(up)">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C9ECDD5C-152A-4CC7-8333-0F367B3A62E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34" name="Picture 33">
            <a:extLst>
              <a:ext uri="{FF2B5EF4-FFF2-40B4-BE49-F238E27FC236}">
                <a16:creationId xmlns:a16="http://schemas.microsoft.com/office/drawing/2014/main" id="{7F5C92A3-369B-43F3-BDCE-E560B1B0EC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6" name="Oval 35">
            <a:extLst>
              <a:ext uri="{FF2B5EF4-FFF2-40B4-BE49-F238E27FC236}">
                <a16:creationId xmlns:a16="http://schemas.microsoft.com/office/drawing/2014/main" id="{AEBE9F1A-B38D-446E-83AE-14B17CE77F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8" name="Picture 37">
            <a:extLst>
              <a:ext uri="{FF2B5EF4-FFF2-40B4-BE49-F238E27FC236}">
                <a16:creationId xmlns:a16="http://schemas.microsoft.com/office/drawing/2014/main" id="{915B5014-A7EC-4BA6-9C83-8840CF81DB2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40" name="Picture 39">
            <a:extLst>
              <a:ext uri="{FF2B5EF4-FFF2-40B4-BE49-F238E27FC236}">
                <a16:creationId xmlns:a16="http://schemas.microsoft.com/office/drawing/2014/main" id="{022C43AB-86D7-420D-8AD7-DC0A15FDD0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42" name="Rectangle 41">
            <a:extLst>
              <a:ext uri="{FF2B5EF4-FFF2-40B4-BE49-F238E27FC236}">
                <a16:creationId xmlns:a16="http://schemas.microsoft.com/office/drawing/2014/main" id="{5E3EB826-A471-488F-9E8A-D65528A3C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4" name="Rectangle 43">
            <a:extLst>
              <a:ext uri="{FF2B5EF4-FFF2-40B4-BE49-F238E27FC236}">
                <a16:creationId xmlns:a16="http://schemas.microsoft.com/office/drawing/2014/main" id="{D85D5AA8-773B-469A-8802-9645A4DC9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67E95AB8-0F9E-49B0-8185-D4C050E141E2}"/>
              </a:ext>
            </a:extLst>
          </p:cNvPr>
          <p:cNvPicPr>
            <a:picLocks noChangeAspect="1"/>
          </p:cNvPicPr>
          <p:nvPr/>
        </p:nvPicPr>
        <p:blipFill>
          <a:blip r:embed="rId8"/>
          <a:stretch>
            <a:fillRect/>
          </a:stretch>
        </p:blipFill>
        <p:spPr>
          <a:xfrm>
            <a:off x="318664" y="570702"/>
            <a:ext cx="5694826" cy="5704783"/>
          </a:xfrm>
          <a:prstGeom prst="rect">
            <a:avLst/>
          </a:prstGeom>
        </p:spPr>
      </p:pic>
      <p:sp>
        <p:nvSpPr>
          <p:cNvPr id="46" name="Rectangle 45">
            <a:extLst>
              <a:ext uri="{FF2B5EF4-FFF2-40B4-BE49-F238E27FC236}">
                <a16:creationId xmlns:a16="http://schemas.microsoft.com/office/drawing/2014/main" id="{C75AF42C-C556-454E-B2D3-2C917CB812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7" name="TextBox 36">
            <a:extLst>
              <a:ext uri="{FF2B5EF4-FFF2-40B4-BE49-F238E27FC236}">
                <a16:creationId xmlns:a16="http://schemas.microsoft.com/office/drawing/2014/main" id="{A73359B1-23DB-4AFB-A9C6-A5C5ECE82F39}"/>
              </a:ext>
            </a:extLst>
          </p:cNvPr>
          <p:cNvSpPr txBox="1"/>
          <p:nvPr/>
        </p:nvSpPr>
        <p:spPr>
          <a:xfrm>
            <a:off x="7292839" y="1437934"/>
            <a:ext cx="4130237" cy="3970318"/>
          </a:xfrm>
          <a:prstGeom prst="rect">
            <a:avLst/>
          </a:prstGeom>
          <a:noFill/>
        </p:spPr>
        <p:txBody>
          <a:bodyPr wrap="square">
            <a:spAutoFit/>
          </a:bodyPr>
          <a:lstStyle/>
          <a:p>
            <a:pPr algn="ctr"/>
            <a:r>
              <a:rPr lang="en-GB" sz="2800" b="1" dirty="0"/>
              <a:t>This is Finlay and this is Teddy.</a:t>
            </a:r>
          </a:p>
          <a:p>
            <a:pPr algn="ctr"/>
            <a:endParaRPr lang="en-GB" sz="2800" b="1" dirty="0"/>
          </a:p>
          <a:p>
            <a:pPr algn="ctr"/>
            <a:r>
              <a:rPr lang="en-GB" sz="2800" b="1" dirty="0"/>
              <a:t> Finlay always takes his Teddy everywhere.</a:t>
            </a:r>
          </a:p>
          <a:p>
            <a:pPr algn="ctr"/>
            <a:endParaRPr lang="en-GB" sz="2800" b="1" dirty="0"/>
          </a:p>
          <a:p>
            <a:pPr algn="ctr"/>
            <a:r>
              <a:rPr lang="en-GB" sz="2800" b="1" dirty="0"/>
              <a:t> Every time they go out walking he always holds Teddy’s hand.</a:t>
            </a:r>
          </a:p>
        </p:txBody>
      </p:sp>
    </p:spTree>
    <p:extLst>
      <p:ext uri="{BB962C8B-B14F-4D97-AF65-F5344CB8AC3E}">
        <p14:creationId xmlns:p14="http://schemas.microsoft.com/office/powerpoint/2010/main" val="2531411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C9ECDD5C-152A-4CC7-8333-0F367B3A62E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30" name="Picture 29">
            <a:extLst>
              <a:ext uri="{FF2B5EF4-FFF2-40B4-BE49-F238E27FC236}">
                <a16:creationId xmlns:a16="http://schemas.microsoft.com/office/drawing/2014/main" id="{7F5C92A3-369B-43F3-BDCE-E560B1B0EC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2" name="Oval 31">
            <a:extLst>
              <a:ext uri="{FF2B5EF4-FFF2-40B4-BE49-F238E27FC236}">
                <a16:creationId xmlns:a16="http://schemas.microsoft.com/office/drawing/2014/main" id="{AEBE9F1A-B38D-446E-83AE-14B17CE77F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4" name="Picture 33">
            <a:extLst>
              <a:ext uri="{FF2B5EF4-FFF2-40B4-BE49-F238E27FC236}">
                <a16:creationId xmlns:a16="http://schemas.microsoft.com/office/drawing/2014/main" id="{915B5014-A7EC-4BA6-9C83-8840CF81DB2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6" name="Picture 35">
            <a:extLst>
              <a:ext uri="{FF2B5EF4-FFF2-40B4-BE49-F238E27FC236}">
                <a16:creationId xmlns:a16="http://schemas.microsoft.com/office/drawing/2014/main" id="{022C43AB-86D7-420D-8AD7-DC0A15FDD0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38" name="Rectangle 37">
            <a:extLst>
              <a:ext uri="{FF2B5EF4-FFF2-40B4-BE49-F238E27FC236}">
                <a16:creationId xmlns:a16="http://schemas.microsoft.com/office/drawing/2014/main" id="{5E3EB826-A471-488F-9E8A-D65528A3C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0" name="Rectangle 39">
            <a:extLst>
              <a:ext uri="{FF2B5EF4-FFF2-40B4-BE49-F238E27FC236}">
                <a16:creationId xmlns:a16="http://schemas.microsoft.com/office/drawing/2014/main" id="{D85D5AA8-773B-469A-8802-9645A4DC9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Content Placeholder 3">
            <a:extLst>
              <a:ext uri="{FF2B5EF4-FFF2-40B4-BE49-F238E27FC236}">
                <a16:creationId xmlns:a16="http://schemas.microsoft.com/office/drawing/2014/main" id="{59CFDF23-DDE3-4A61-BB82-3BCDBD7EB1BB}"/>
              </a:ext>
            </a:extLst>
          </p:cNvPr>
          <p:cNvPicPr>
            <a:picLocks noGrp="1" noChangeAspect="1"/>
          </p:cNvPicPr>
          <p:nvPr>
            <p:ph idx="1"/>
          </p:nvPr>
        </p:nvPicPr>
        <p:blipFill>
          <a:blip r:embed="rId8"/>
          <a:stretch>
            <a:fillRect/>
          </a:stretch>
        </p:blipFill>
        <p:spPr>
          <a:xfrm>
            <a:off x="454250" y="570703"/>
            <a:ext cx="6512216" cy="5833862"/>
          </a:xfrm>
          <a:prstGeom prst="rect">
            <a:avLst/>
          </a:prstGeom>
        </p:spPr>
      </p:pic>
      <p:sp>
        <p:nvSpPr>
          <p:cNvPr id="42" name="Rectangle 41">
            <a:extLst>
              <a:ext uri="{FF2B5EF4-FFF2-40B4-BE49-F238E27FC236}">
                <a16:creationId xmlns:a16="http://schemas.microsoft.com/office/drawing/2014/main" id="{C75AF42C-C556-454E-B2D3-2C917CB812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0" name="TextBox 19">
            <a:extLst>
              <a:ext uri="{FF2B5EF4-FFF2-40B4-BE49-F238E27FC236}">
                <a16:creationId xmlns:a16="http://schemas.microsoft.com/office/drawing/2014/main" id="{0AFF0C0A-7D47-44C3-91EA-537255D0E6EC}"/>
              </a:ext>
            </a:extLst>
          </p:cNvPr>
          <p:cNvSpPr txBox="1"/>
          <p:nvPr/>
        </p:nvSpPr>
        <p:spPr>
          <a:xfrm>
            <a:off x="7158987" y="1141407"/>
            <a:ext cx="4596097" cy="1938992"/>
          </a:xfrm>
          <a:prstGeom prst="rect">
            <a:avLst/>
          </a:prstGeom>
          <a:noFill/>
        </p:spPr>
        <p:txBody>
          <a:bodyPr wrap="square" rtlCol="0" anchor="ctr">
            <a:spAutoFit/>
          </a:bodyPr>
          <a:lstStyle/>
          <a:p>
            <a:pPr lvl="1" algn="ctr"/>
            <a:r>
              <a:rPr lang="en-GB" sz="2400" b="1" dirty="0"/>
              <a:t>Today Finlay is excited. It is his first day back at school after the holidays and he can’t wait to see all his friends again. </a:t>
            </a:r>
            <a:endParaRPr lang="en-GB" sz="3600" b="1" dirty="0"/>
          </a:p>
        </p:txBody>
      </p:sp>
      <p:sp>
        <p:nvSpPr>
          <p:cNvPr id="5" name="TextBox 4">
            <a:extLst>
              <a:ext uri="{FF2B5EF4-FFF2-40B4-BE49-F238E27FC236}">
                <a16:creationId xmlns:a16="http://schemas.microsoft.com/office/drawing/2014/main" id="{096E2BEC-0BC1-4AA3-9070-C28B06CE29EB}"/>
              </a:ext>
            </a:extLst>
          </p:cNvPr>
          <p:cNvSpPr txBox="1"/>
          <p:nvPr/>
        </p:nvSpPr>
        <p:spPr>
          <a:xfrm>
            <a:off x="7676690" y="3240348"/>
            <a:ext cx="4025431" cy="3046988"/>
          </a:xfrm>
          <a:prstGeom prst="rect">
            <a:avLst/>
          </a:prstGeom>
          <a:noFill/>
        </p:spPr>
        <p:txBody>
          <a:bodyPr wrap="square" rtlCol="0">
            <a:spAutoFit/>
          </a:bodyPr>
          <a:lstStyle/>
          <a:p>
            <a:pPr algn="ctr"/>
            <a:r>
              <a:rPr lang="en-GB" sz="2400" b="1" dirty="0"/>
              <a:t>Finlay loves walking to school and talks about the things he sees on his journey, like Chris the postman posting the letters and Lucy the lollipop lady helping children across the road.</a:t>
            </a:r>
          </a:p>
        </p:txBody>
      </p:sp>
    </p:spTree>
    <p:extLst>
      <p:ext uri="{BB962C8B-B14F-4D97-AF65-F5344CB8AC3E}">
        <p14:creationId xmlns:p14="http://schemas.microsoft.com/office/powerpoint/2010/main" val="1498989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63868E3-C609-4E34-BA99-99BA3DA81F9D}"/>
              </a:ext>
            </a:extLst>
          </p:cNvPr>
          <p:cNvPicPr>
            <a:picLocks noGrp="1" noChangeAspect="1"/>
          </p:cNvPicPr>
          <p:nvPr>
            <p:ph idx="1"/>
          </p:nvPr>
        </p:nvPicPr>
        <p:blipFill>
          <a:blip r:embed="rId3"/>
          <a:stretch>
            <a:fillRect/>
          </a:stretch>
        </p:blipFill>
        <p:spPr>
          <a:xfrm>
            <a:off x="494137" y="590160"/>
            <a:ext cx="5683639" cy="5760561"/>
          </a:xfrm>
          <a:prstGeom prst="rect">
            <a:avLst/>
          </a:prstGeom>
        </p:spPr>
      </p:pic>
      <p:sp>
        <p:nvSpPr>
          <p:cNvPr id="5" name="TextBox 4">
            <a:extLst>
              <a:ext uri="{FF2B5EF4-FFF2-40B4-BE49-F238E27FC236}">
                <a16:creationId xmlns:a16="http://schemas.microsoft.com/office/drawing/2014/main" id="{31C254A9-220F-4DFD-94FA-D769F8791031}"/>
              </a:ext>
            </a:extLst>
          </p:cNvPr>
          <p:cNvSpPr txBox="1"/>
          <p:nvPr/>
        </p:nvSpPr>
        <p:spPr>
          <a:xfrm>
            <a:off x="7117265" y="2025233"/>
            <a:ext cx="4256979" cy="2554545"/>
          </a:xfrm>
          <a:prstGeom prst="rect">
            <a:avLst/>
          </a:prstGeom>
          <a:noFill/>
        </p:spPr>
        <p:txBody>
          <a:bodyPr wrap="square">
            <a:spAutoFit/>
          </a:bodyPr>
          <a:lstStyle/>
          <a:p>
            <a:pPr algn="ctr"/>
            <a:r>
              <a:rPr lang="en-GB" sz="3200" b="1" dirty="0"/>
              <a:t>Mummy says, “Make sure you have your coat and wellies on today as it has been raining”.</a:t>
            </a:r>
          </a:p>
        </p:txBody>
      </p:sp>
    </p:spTree>
    <p:extLst>
      <p:ext uri="{BB962C8B-B14F-4D97-AF65-F5344CB8AC3E}">
        <p14:creationId xmlns:p14="http://schemas.microsoft.com/office/powerpoint/2010/main" val="3396546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5E0F7ED-5B42-42E3-A64B-CF111B822650}"/>
              </a:ext>
            </a:extLst>
          </p:cNvPr>
          <p:cNvPicPr>
            <a:picLocks noGrp="1" noChangeAspect="1"/>
          </p:cNvPicPr>
          <p:nvPr>
            <p:ph idx="1"/>
          </p:nvPr>
        </p:nvPicPr>
        <p:blipFill>
          <a:blip r:embed="rId3"/>
          <a:stretch>
            <a:fillRect/>
          </a:stretch>
        </p:blipFill>
        <p:spPr>
          <a:xfrm>
            <a:off x="423775" y="623348"/>
            <a:ext cx="5325148" cy="5576729"/>
          </a:xfrm>
          <a:prstGeom prst="rect">
            <a:avLst/>
          </a:prstGeom>
        </p:spPr>
      </p:pic>
      <p:sp>
        <p:nvSpPr>
          <p:cNvPr id="5" name="TextBox 4">
            <a:extLst>
              <a:ext uri="{FF2B5EF4-FFF2-40B4-BE49-F238E27FC236}">
                <a16:creationId xmlns:a16="http://schemas.microsoft.com/office/drawing/2014/main" id="{CEE922F3-9C05-42E4-AF4D-48B253511FA8}"/>
              </a:ext>
            </a:extLst>
          </p:cNvPr>
          <p:cNvSpPr txBox="1"/>
          <p:nvPr/>
        </p:nvSpPr>
        <p:spPr>
          <a:xfrm>
            <a:off x="6648915" y="1316955"/>
            <a:ext cx="4212373" cy="4524315"/>
          </a:xfrm>
          <a:prstGeom prst="rect">
            <a:avLst/>
          </a:prstGeom>
          <a:noFill/>
        </p:spPr>
        <p:txBody>
          <a:bodyPr wrap="square">
            <a:spAutoFit/>
          </a:bodyPr>
          <a:lstStyle/>
          <a:p>
            <a:pPr algn="ctr"/>
            <a:r>
              <a:rPr lang="en-GB" sz="3200" b="1"/>
              <a:t>Mummy, </a:t>
            </a:r>
            <a:r>
              <a:rPr lang="en-GB" sz="3200" b="1" dirty="0"/>
              <a:t>Finlay and Teddy hold hands and set off on their walk to school. </a:t>
            </a:r>
          </a:p>
          <a:p>
            <a:pPr algn="ctr"/>
            <a:endParaRPr lang="en-GB" sz="3200" b="1" dirty="0"/>
          </a:p>
          <a:p>
            <a:pPr algn="ctr"/>
            <a:r>
              <a:rPr lang="en-GB" sz="3200" b="1" dirty="0"/>
              <a:t>On the way Chris the postie waves to them and says, “Good morning”.</a:t>
            </a:r>
          </a:p>
        </p:txBody>
      </p:sp>
    </p:spTree>
    <p:extLst>
      <p:ext uri="{BB962C8B-B14F-4D97-AF65-F5344CB8AC3E}">
        <p14:creationId xmlns:p14="http://schemas.microsoft.com/office/powerpoint/2010/main" val="2097984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60938A-DD8B-438C-B77B-07351350D029}"/>
              </a:ext>
            </a:extLst>
          </p:cNvPr>
          <p:cNvPicPr>
            <a:picLocks noChangeAspect="1"/>
          </p:cNvPicPr>
          <p:nvPr/>
        </p:nvPicPr>
        <p:blipFill>
          <a:blip r:embed="rId3"/>
          <a:stretch>
            <a:fillRect/>
          </a:stretch>
        </p:blipFill>
        <p:spPr>
          <a:xfrm>
            <a:off x="507874" y="607045"/>
            <a:ext cx="6139819" cy="5643909"/>
          </a:xfrm>
          <a:prstGeom prst="rect">
            <a:avLst/>
          </a:prstGeom>
        </p:spPr>
      </p:pic>
      <p:sp>
        <p:nvSpPr>
          <p:cNvPr id="6" name="TextBox 5">
            <a:extLst>
              <a:ext uri="{FF2B5EF4-FFF2-40B4-BE49-F238E27FC236}">
                <a16:creationId xmlns:a16="http://schemas.microsoft.com/office/drawing/2014/main" id="{021F3091-28E4-41F0-AAB7-C15FD1037ED4}"/>
              </a:ext>
            </a:extLst>
          </p:cNvPr>
          <p:cNvSpPr txBox="1"/>
          <p:nvPr/>
        </p:nvSpPr>
        <p:spPr>
          <a:xfrm>
            <a:off x="7440651" y="1166842"/>
            <a:ext cx="4022803" cy="4524315"/>
          </a:xfrm>
          <a:prstGeom prst="rect">
            <a:avLst/>
          </a:prstGeom>
          <a:noFill/>
        </p:spPr>
        <p:txBody>
          <a:bodyPr wrap="square">
            <a:spAutoFit/>
          </a:bodyPr>
          <a:lstStyle/>
          <a:p>
            <a:pPr algn="ctr"/>
            <a:r>
              <a:rPr lang="en-GB" sz="3200" b="1" dirty="0"/>
              <a:t>A big yellow bus passes them. It is taking some children to school. Finlay spots some people digging the road and it is very noisy as they walk past.</a:t>
            </a:r>
          </a:p>
        </p:txBody>
      </p:sp>
    </p:spTree>
    <p:extLst>
      <p:ext uri="{BB962C8B-B14F-4D97-AF65-F5344CB8AC3E}">
        <p14:creationId xmlns:p14="http://schemas.microsoft.com/office/powerpoint/2010/main" val="4237455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AC00DF1-1FF0-43B9-8DE2-DA83423CB3AA}"/>
              </a:ext>
            </a:extLst>
          </p:cNvPr>
          <p:cNvPicPr>
            <a:picLocks noGrp="1" noChangeAspect="1"/>
          </p:cNvPicPr>
          <p:nvPr>
            <p:ph idx="1"/>
          </p:nvPr>
        </p:nvPicPr>
        <p:blipFill>
          <a:blip r:embed="rId3"/>
          <a:stretch>
            <a:fillRect/>
          </a:stretch>
        </p:blipFill>
        <p:spPr>
          <a:xfrm>
            <a:off x="394202" y="615321"/>
            <a:ext cx="6071621" cy="5627357"/>
          </a:xfrm>
          <a:prstGeom prst="rect">
            <a:avLst/>
          </a:prstGeom>
        </p:spPr>
      </p:pic>
      <p:sp>
        <p:nvSpPr>
          <p:cNvPr id="5" name="TextBox 4">
            <a:extLst>
              <a:ext uri="{FF2B5EF4-FFF2-40B4-BE49-F238E27FC236}">
                <a16:creationId xmlns:a16="http://schemas.microsoft.com/office/drawing/2014/main" id="{E326B6DA-A756-499D-8C1A-70711BBE29A6}"/>
              </a:ext>
            </a:extLst>
          </p:cNvPr>
          <p:cNvSpPr txBox="1"/>
          <p:nvPr/>
        </p:nvSpPr>
        <p:spPr>
          <a:xfrm>
            <a:off x="7083810" y="1206152"/>
            <a:ext cx="4201224" cy="4893647"/>
          </a:xfrm>
          <a:prstGeom prst="rect">
            <a:avLst/>
          </a:prstGeom>
          <a:noFill/>
        </p:spPr>
        <p:txBody>
          <a:bodyPr wrap="square">
            <a:spAutoFit/>
          </a:bodyPr>
          <a:lstStyle/>
          <a:p>
            <a:pPr algn="ctr"/>
            <a:r>
              <a:rPr lang="en-GB" sz="2400" b="1" dirty="0"/>
              <a:t>As they get near the corner Finlay sees his friend Oscar on the other side of the road. </a:t>
            </a:r>
          </a:p>
          <a:p>
            <a:pPr algn="ctr"/>
            <a:r>
              <a:rPr lang="en-GB" sz="2400" b="1" dirty="0"/>
              <a:t>Finlay lets go of Teddy’s hand so he can wave to Oscar and he drops Teddy very close to the road! </a:t>
            </a:r>
          </a:p>
          <a:p>
            <a:pPr algn="ctr"/>
            <a:endParaRPr lang="en-GB" sz="2400" b="1" dirty="0"/>
          </a:p>
          <a:p>
            <a:pPr algn="ctr"/>
            <a:r>
              <a:rPr lang="en-GB" sz="2400" b="1" dirty="0"/>
              <a:t>Just then a car comes to the corner and splashes through a great big puddle!</a:t>
            </a:r>
          </a:p>
        </p:txBody>
      </p:sp>
    </p:spTree>
    <p:extLst>
      <p:ext uri="{BB962C8B-B14F-4D97-AF65-F5344CB8AC3E}">
        <p14:creationId xmlns:p14="http://schemas.microsoft.com/office/powerpoint/2010/main" val="2748287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032760F-2F08-432F-84CC-D181C502D9B4}"/>
              </a:ext>
            </a:extLst>
          </p:cNvPr>
          <p:cNvPicPr>
            <a:picLocks noGrp="1" noChangeAspect="1"/>
          </p:cNvPicPr>
          <p:nvPr>
            <p:ph idx="1"/>
          </p:nvPr>
        </p:nvPicPr>
        <p:blipFill>
          <a:blip r:embed="rId3"/>
          <a:stretch>
            <a:fillRect/>
          </a:stretch>
        </p:blipFill>
        <p:spPr>
          <a:xfrm>
            <a:off x="409400" y="511563"/>
            <a:ext cx="5686600" cy="5827592"/>
          </a:xfrm>
          <a:prstGeom prst="rect">
            <a:avLst/>
          </a:prstGeom>
        </p:spPr>
      </p:pic>
      <p:sp>
        <p:nvSpPr>
          <p:cNvPr id="5" name="TextBox 4">
            <a:extLst>
              <a:ext uri="{FF2B5EF4-FFF2-40B4-BE49-F238E27FC236}">
                <a16:creationId xmlns:a16="http://schemas.microsoft.com/office/drawing/2014/main" id="{54B1F065-FD81-41BF-8105-F161A36278C8}"/>
              </a:ext>
            </a:extLst>
          </p:cNvPr>
          <p:cNvSpPr txBox="1"/>
          <p:nvPr/>
        </p:nvSpPr>
        <p:spPr>
          <a:xfrm>
            <a:off x="7014118" y="1524144"/>
            <a:ext cx="4415884" cy="4247317"/>
          </a:xfrm>
          <a:prstGeom prst="rect">
            <a:avLst/>
          </a:prstGeom>
          <a:noFill/>
        </p:spPr>
        <p:txBody>
          <a:bodyPr wrap="square">
            <a:spAutoFit/>
          </a:bodyPr>
          <a:lstStyle/>
          <a:p>
            <a:pPr algn="ctr"/>
            <a:r>
              <a:rPr lang="en-GB" sz="2700" b="1" dirty="0"/>
              <a:t>The water hits Teddy who is too close to the road. </a:t>
            </a:r>
          </a:p>
          <a:p>
            <a:pPr algn="ctr"/>
            <a:endParaRPr lang="en-GB" sz="2700" b="1" dirty="0"/>
          </a:p>
          <a:p>
            <a:pPr algn="ctr"/>
            <a:r>
              <a:rPr lang="en-GB" sz="2700" b="1" dirty="0"/>
              <a:t>Poor Teddy! He is soaking wet and has hurt his knee and his elbow.</a:t>
            </a:r>
          </a:p>
          <a:p>
            <a:pPr algn="ctr"/>
            <a:endParaRPr lang="en-GB" sz="2700" b="1" dirty="0"/>
          </a:p>
          <a:p>
            <a:pPr algn="ctr"/>
            <a:r>
              <a:rPr lang="en-GB" sz="2700" b="1" dirty="0"/>
              <a:t> Teddy is very upset and scared by what has happened.</a:t>
            </a:r>
          </a:p>
        </p:txBody>
      </p:sp>
    </p:spTree>
    <p:extLst>
      <p:ext uri="{BB962C8B-B14F-4D97-AF65-F5344CB8AC3E}">
        <p14:creationId xmlns:p14="http://schemas.microsoft.com/office/powerpoint/2010/main" val="2983747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D5E0662-02C4-445F-A861-825116D001F4}"/>
              </a:ext>
            </a:extLst>
          </p:cNvPr>
          <p:cNvPicPr>
            <a:picLocks noGrp="1" noChangeAspect="1"/>
          </p:cNvPicPr>
          <p:nvPr>
            <p:ph idx="1"/>
          </p:nvPr>
        </p:nvPicPr>
        <p:blipFill>
          <a:blip r:embed="rId3"/>
          <a:stretch>
            <a:fillRect/>
          </a:stretch>
        </p:blipFill>
        <p:spPr>
          <a:xfrm>
            <a:off x="375427" y="623076"/>
            <a:ext cx="6044739" cy="5621607"/>
          </a:xfrm>
          <a:prstGeom prst="rect">
            <a:avLst/>
          </a:prstGeom>
        </p:spPr>
      </p:pic>
      <p:sp>
        <p:nvSpPr>
          <p:cNvPr id="5" name="TextBox 4">
            <a:extLst>
              <a:ext uri="{FF2B5EF4-FFF2-40B4-BE49-F238E27FC236}">
                <a16:creationId xmlns:a16="http://schemas.microsoft.com/office/drawing/2014/main" id="{76AD0D99-3B3C-440A-941B-1E364ECD3637}"/>
              </a:ext>
            </a:extLst>
          </p:cNvPr>
          <p:cNvSpPr txBox="1"/>
          <p:nvPr/>
        </p:nvSpPr>
        <p:spPr>
          <a:xfrm>
            <a:off x="7251082" y="1569181"/>
            <a:ext cx="4212372" cy="4031873"/>
          </a:xfrm>
          <a:prstGeom prst="rect">
            <a:avLst/>
          </a:prstGeom>
          <a:noFill/>
        </p:spPr>
        <p:txBody>
          <a:bodyPr wrap="square">
            <a:spAutoFit/>
          </a:bodyPr>
          <a:lstStyle/>
          <a:p>
            <a:pPr algn="ctr"/>
            <a:r>
              <a:rPr lang="en-GB" sz="3200" b="1" dirty="0"/>
              <a:t>“Teddy is very lucky he didn’t fall into the road Finlay”,</a:t>
            </a:r>
          </a:p>
          <a:p>
            <a:pPr algn="ctr"/>
            <a:r>
              <a:rPr lang="en-GB" sz="3200" b="1" dirty="0"/>
              <a:t> says his mummy,</a:t>
            </a:r>
          </a:p>
          <a:p>
            <a:pPr algn="ctr"/>
            <a:r>
              <a:rPr lang="en-GB" sz="3200" b="1" dirty="0"/>
              <a:t> </a:t>
            </a:r>
          </a:p>
          <a:p>
            <a:pPr algn="ctr"/>
            <a:r>
              <a:rPr lang="en-GB" sz="3200" b="1" dirty="0"/>
              <a:t>“You should always keep hold of Teddy’s hand”.</a:t>
            </a:r>
          </a:p>
        </p:txBody>
      </p:sp>
    </p:spTree>
    <p:extLst>
      <p:ext uri="{BB962C8B-B14F-4D97-AF65-F5344CB8AC3E}">
        <p14:creationId xmlns:p14="http://schemas.microsoft.com/office/powerpoint/2010/main" val="18943395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TotalTime>
  <Words>1059</Words>
  <Application>Microsoft Office PowerPoint</Application>
  <PresentationFormat>Widescreen</PresentationFormat>
  <Paragraphs>82</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Century Gothic</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Vickers Karen</dc:creator>
  <cp:lastModifiedBy>Karen Vickers </cp:lastModifiedBy>
  <cp:revision>21</cp:revision>
  <dcterms:created xsi:type="dcterms:W3CDTF">2020-12-02T16:45:51Z</dcterms:created>
  <dcterms:modified xsi:type="dcterms:W3CDTF">2022-03-03T12:10:34Z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8588358-c3f1-4695-a290-e2f70d15689d_Enabled">
    <vt:lpwstr>true</vt:lpwstr>
  </property>
  <property fmtid="{D5CDD505-2E9C-101B-9397-08002B2CF9AE}" pid="3" name="MSIP_Label_c8588358-c3f1-4695-a290-e2f70d15689d_SetDate">
    <vt:lpwstr>2022-03-03T12:10:13Z</vt:lpwstr>
  </property>
  <property fmtid="{D5CDD505-2E9C-101B-9397-08002B2CF9AE}" pid="4" name="MSIP_Label_c8588358-c3f1-4695-a290-e2f70d15689d_Method">
    <vt:lpwstr>Privileged</vt:lpwstr>
  </property>
  <property fmtid="{D5CDD505-2E9C-101B-9397-08002B2CF9AE}" pid="5" name="MSIP_Label_c8588358-c3f1-4695-a290-e2f70d15689d_Name">
    <vt:lpwstr>Official – General</vt:lpwstr>
  </property>
  <property fmtid="{D5CDD505-2E9C-101B-9397-08002B2CF9AE}" pid="6" name="MSIP_Label_c8588358-c3f1-4695-a290-e2f70d15689d_SiteId">
    <vt:lpwstr>a1ba59b9-7204-48d8-a360-7770245ad4a9</vt:lpwstr>
  </property>
  <property fmtid="{D5CDD505-2E9C-101B-9397-08002B2CF9AE}" pid="7" name="MSIP_Label_c8588358-c3f1-4695-a290-e2f70d15689d_ActionId">
    <vt:lpwstr>e884228f-196e-4be0-8e3b-3219b018ab81</vt:lpwstr>
  </property>
  <property fmtid="{D5CDD505-2E9C-101B-9397-08002B2CF9AE}" pid="8" name="MSIP_Label_c8588358-c3f1-4695-a290-e2f70d15689d_ContentBits">
    <vt:lpwstr>0</vt:lpwstr>
  </property>
</Properties>
</file>